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theme/themeOverride7.xml" ContentType="application/vnd.openxmlformats-officedocument.themeOverride+xml"/>
  <Override PartName="/ppt/charts/chart10.xml" ContentType="application/vnd.openxmlformats-officedocument.drawingml.chart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ppt/charts/chart13.xml" ContentType="application/vnd.openxmlformats-officedocument.drawingml.chart+xml"/>
  <Override PartName="/ppt/theme/themeOverride11.xml" ContentType="application/vnd.openxmlformats-officedocument.themeOverride+xml"/>
  <Override PartName="/ppt/charts/chart14.xml" ContentType="application/vnd.openxmlformats-officedocument.drawingml.chart+xml"/>
  <Override PartName="/ppt/theme/themeOverride12.xml" ContentType="application/vnd.openxmlformats-officedocument.themeOverride+xml"/>
  <Override PartName="/ppt/charts/chart15.xml" ContentType="application/vnd.openxmlformats-officedocument.drawingml.chart+xml"/>
  <Override PartName="/ppt/theme/themeOverride13.xml" ContentType="application/vnd.openxmlformats-officedocument.themeOverride+xml"/>
  <Override PartName="/ppt/charts/chart16.xml" ContentType="application/vnd.openxmlformats-officedocument.drawingml.chart+xml"/>
  <Override PartName="/ppt/theme/themeOverride14.xml" ContentType="application/vnd.openxmlformats-officedocument.themeOverride+xml"/>
  <Override PartName="/ppt/charts/chart17.xml" ContentType="application/vnd.openxmlformats-officedocument.drawingml.chart+xml"/>
  <Override PartName="/ppt/theme/themeOverride15.xml" ContentType="application/vnd.openxmlformats-officedocument.themeOverride+xml"/>
  <Override PartName="/ppt/charts/chart18.xml" ContentType="application/vnd.openxmlformats-officedocument.drawingml.chart+xml"/>
  <Override PartName="/ppt/theme/themeOverride16.xml" ContentType="application/vnd.openxmlformats-officedocument.themeOverride+xml"/>
  <Override PartName="/ppt/charts/chart19.xml" ContentType="application/vnd.openxmlformats-officedocument.drawingml.chart+xml"/>
  <Override PartName="/ppt/theme/themeOverride17.xml" ContentType="application/vnd.openxmlformats-officedocument.themeOverride+xml"/>
  <Override PartName="/ppt/charts/chart20.xml" ContentType="application/vnd.openxmlformats-officedocument.drawingml.chart+xml"/>
  <Override PartName="/ppt/theme/themeOverride18.xml" ContentType="application/vnd.openxmlformats-officedocument.themeOverride+xml"/>
  <Override PartName="/ppt/charts/chart21.xml" ContentType="application/vnd.openxmlformats-officedocument.drawingml.chart+xml"/>
  <Override PartName="/ppt/theme/themeOverride19.xml" ContentType="application/vnd.openxmlformats-officedocument.themeOverride+xml"/>
  <Override PartName="/ppt/charts/chart22.xml" ContentType="application/vnd.openxmlformats-officedocument.drawingml.chart+xml"/>
  <Override PartName="/ppt/theme/themeOverride20.xml" ContentType="application/vnd.openxmlformats-officedocument.themeOverride+xml"/>
  <Override PartName="/ppt/charts/chart23.xml" ContentType="application/vnd.openxmlformats-officedocument.drawingml.chart+xml"/>
  <Override PartName="/ppt/theme/themeOverride21.xml" ContentType="application/vnd.openxmlformats-officedocument.themeOverride+xml"/>
  <Override PartName="/ppt/charts/chart24.xml" ContentType="application/vnd.openxmlformats-officedocument.drawingml.chart+xml"/>
  <Override PartName="/ppt/theme/themeOverride22.xml" ContentType="application/vnd.openxmlformats-officedocument.themeOverride+xml"/>
  <Override PartName="/ppt/charts/chart25.xml" ContentType="application/vnd.openxmlformats-officedocument.drawingml.chart+xml"/>
  <Override PartName="/ppt/theme/themeOverride23.xml" ContentType="application/vnd.openxmlformats-officedocument.themeOverride+xml"/>
  <Override PartName="/ppt/charts/chart2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4.xml" ContentType="application/vnd.openxmlformats-officedocument.themeOverride+xml"/>
  <Override PartName="/ppt/charts/chart27.xml" ContentType="application/vnd.openxmlformats-officedocument.drawingml.chart+xml"/>
  <Override PartName="/ppt/theme/themeOverride25.xml" ContentType="application/vnd.openxmlformats-officedocument.themeOverride+xml"/>
  <Override PartName="/ppt/charts/chart28.xml" ContentType="application/vnd.openxmlformats-officedocument.drawingml.chart+xml"/>
  <Override PartName="/ppt/theme/themeOverride26.xml" ContentType="application/vnd.openxmlformats-officedocument.themeOverride+xml"/>
  <Override PartName="/ppt/charts/chart29.xml" ContentType="application/vnd.openxmlformats-officedocument.drawingml.chart+xml"/>
  <Override PartName="/ppt/theme/themeOverride27.xml" ContentType="application/vnd.openxmlformats-officedocument.themeOverride+xml"/>
  <Override PartName="/ppt/charts/chart30.xml" ContentType="application/vnd.openxmlformats-officedocument.drawingml.chart+xml"/>
  <Override PartName="/ppt/theme/themeOverride28.xml" ContentType="application/vnd.openxmlformats-officedocument.themeOverride+xml"/>
  <Override PartName="/ppt/charts/chart31.xml" ContentType="application/vnd.openxmlformats-officedocument.drawingml.chart+xml"/>
  <Override PartName="/ppt/theme/themeOverride29.xml" ContentType="application/vnd.openxmlformats-officedocument.themeOverride+xml"/>
  <Override PartName="/ppt/charts/chart32.xml" ContentType="application/vnd.openxmlformats-officedocument.drawingml.chart+xml"/>
  <Override PartName="/ppt/theme/themeOverride30.xml" ContentType="application/vnd.openxmlformats-officedocument.themeOverride+xml"/>
  <Override PartName="/ppt/charts/chart3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1.xml" ContentType="application/vnd.openxmlformats-officedocument.themeOverride+xml"/>
  <Override PartName="/ppt/charts/chart34.xml" ContentType="application/vnd.openxmlformats-officedocument.drawingml.chart+xml"/>
  <Override PartName="/ppt/theme/themeOverride32.xml" ContentType="application/vnd.openxmlformats-officedocument.themeOverride+xml"/>
  <Override PartName="/ppt/charts/chart35.xml" ContentType="application/vnd.openxmlformats-officedocument.drawingml.chart+xml"/>
  <Override PartName="/ppt/theme/themeOverride33.xml" ContentType="application/vnd.openxmlformats-officedocument.themeOverride+xml"/>
  <Override PartName="/ppt/charts/chart36.xml" ContentType="application/vnd.openxmlformats-officedocument.drawingml.chart+xml"/>
  <Override PartName="/ppt/theme/themeOverride34.xml" ContentType="application/vnd.openxmlformats-officedocument.themeOverride+xml"/>
  <Override PartName="/ppt/charts/chart37.xml" ContentType="application/vnd.openxmlformats-officedocument.drawingml.chart+xml"/>
  <Override PartName="/ppt/theme/themeOverride35.xml" ContentType="application/vnd.openxmlformats-officedocument.themeOverride+xml"/>
  <Override PartName="/ppt/charts/chart38.xml" ContentType="application/vnd.openxmlformats-officedocument.drawingml.chart+xml"/>
  <Override PartName="/ppt/theme/themeOverride36.xml" ContentType="application/vnd.openxmlformats-officedocument.themeOverride+xml"/>
  <Override PartName="/ppt/charts/chart39.xml" ContentType="application/vnd.openxmlformats-officedocument.drawingml.chart+xml"/>
  <Override PartName="/ppt/theme/themeOverride37.xml" ContentType="application/vnd.openxmlformats-officedocument.themeOverride+xml"/>
  <Override PartName="/ppt/charts/chart40.xml" ContentType="application/vnd.openxmlformats-officedocument.drawingml.chart+xml"/>
  <Override PartName="/ppt/theme/themeOverride38.xml" ContentType="application/vnd.openxmlformats-officedocument.themeOverride+xml"/>
  <Override PartName="/ppt/charts/chart41.xml" ContentType="application/vnd.openxmlformats-officedocument.drawingml.chart+xml"/>
  <Override PartName="/ppt/theme/themeOverride39.xml" ContentType="application/vnd.openxmlformats-officedocument.themeOverride+xml"/>
  <Override PartName="/ppt/charts/chart42.xml" ContentType="application/vnd.openxmlformats-officedocument.drawingml.chart+xml"/>
  <Override PartName="/ppt/theme/themeOverride40.xml" ContentType="application/vnd.openxmlformats-officedocument.themeOverride+xml"/>
  <Override PartName="/ppt/charts/chart43.xml" ContentType="application/vnd.openxmlformats-officedocument.drawingml.chart+xml"/>
  <Override PartName="/ppt/theme/themeOverride41.xml" ContentType="application/vnd.openxmlformats-officedocument.themeOverride+xml"/>
  <Override PartName="/ppt/charts/chart44.xml" ContentType="application/vnd.openxmlformats-officedocument.drawingml.chart+xml"/>
  <Override PartName="/ppt/theme/themeOverride42.xml" ContentType="application/vnd.openxmlformats-officedocument.themeOverride+xml"/>
  <Override PartName="/ppt/charts/chart45.xml" ContentType="application/vnd.openxmlformats-officedocument.drawingml.chart+xml"/>
  <Override PartName="/ppt/theme/themeOverride43.xml" ContentType="application/vnd.openxmlformats-officedocument.themeOverride+xml"/>
  <Override PartName="/ppt/charts/chart46.xml" ContentType="application/vnd.openxmlformats-officedocument.drawingml.chart+xml"/>
  <Override PartName="/ppt/theme/themeOverride44.xml" ContentType="application/vnd.openxmlformats-officedocument.themeOverride+xml"/>
  <Override PartName="/ppt/charts/chart47.xml" ContentType="application/vnd.openxmlformats-officedocument.drawingml.chart+xml"/>
  <Override PartName="/ppt/theme/themeOverride45.xml" ContentType="application/vnd.openxmlformats-officedocument.themeOverride+xml"/>
  <Override PartName="/ppt/charts/chart48.xml" ContentType="application/vnd.openxmlformats-officedocument.drawingml.chart+xml"/>
  <Override PartName="/ppt/theme/themeOverride46.xml" ContentType="application/vnd.openxmlformats-officedocument.themeOverride+xml"/>
  <Override PartName="/ppt/charts/chart49.xml" ContentType="application/vnd.openxmlformats-officedocument.drawingml.chart+xml"/>
  <Override PartName="/ppt/theme/themeOverride4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3"/>
    <p:sldMasterId id="2147483827" r:id="rId4"/>
    <p:sldMasterId id="2147483902" r:id="rId5"/>
  </p:sldMasterIdLst>
  <p:notesMasterIdLst>
    <p:notesMasterId r:id="rId58"/>
  </p:notesMasterIdLst>
  <p:handoutMasterIdLst>
    <p:handoutMasterId r:id="rId59"/>
  </p:handoutMasterIdLst>
  <p:sldIdLst>
    <p:sldId id="257" r:id="rId6"/>
    <p:sldId id="258" r:id="rId7"/>
    <p:sldId id="259" r:id="rId8"/>
    <p:sldId id="317" r:id="rId9"/>
    <p:sldId id="318" r:id="rId10"/>
    <p:sldId id="319" r:id="rId11"/>
    <p:sldId id="320" r:id="rId12"/>
    <p:sldId id="322" r:id="rId13"/>
    <p:sldId id="265" r:id="rId14"/>
    <p:sldId id="266" r:id="rId15"/>
    <p:sldId id="268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7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C000"/>
    <a:srgbClr val="00FF00"/>
    <a:srgbClr val="FFFFFF"/>
    <a:srgbClr val="F2F2F2"/>
    <a:srgbClr val="1F497D"/>
    <a:srgbClr val="00C6D0"/>
    <a:srgbClr val="008E94"/>
    <a:srgbClr val="00D7E2"/>
    <a:srgbClr val="00A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6433" autoAdjust="0"/>
  </p:normalViewPr>
  <p:slideViewPr>
    <p:cSldViewPr>
      <p:cViewPr varScale="1">
        <p:scale>
          <a:sx n="70" d="100"/>
          <a:sy n="70" d="100"/>
        </p:scale>
        <p:origin x="840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24"/>
    </p:cViewPr>
  </p:sorterViewPr>
  <p:notesViewPr>
    <p:cSldViewPr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8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9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0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1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2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3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4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5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6.xml"/></Relationships>
</file>

<file path=ppt/charts/_rels/chart1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7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2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18.xml"/></Relationships>
</file>

<file path=ppt/charts/_rels/chart2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19.xml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20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21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22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2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25.xml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26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27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28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29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2.xlsx"/><Relationship Id="rId1" Type="http://schemas.openxmlformats.org/officeDocument/2006/relationships/themeOverride" Target="../theme/themeOverride30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3.xlsx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4.xlsx"/><Relationship Id="rId1" Type="http://schemas.openxmlformats.org/officeDocument/2006/relationships/themeOverride" Target="../theme/themeOverride32.xml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5.xlsx"/><Relationship Id="rId1" Type="http://schemas.openxmlformats.org/officeDocument/2006/relationships/themeOverride" Target="../theme/themeOverride33.xml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6.xlsx"/><Relationship Id="rId1" Type="http://schemas.openxmlformats.org/officeDocument/2006/relationships/themeOverride" Target="../theme/themeOverride34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7.xlsx"/><Relationship Id="rId1" Type="http://schemas.openxmlformats.org/officeDocument/2006/relationships/themeOverride" Target="../theme/themeOverride35.xm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8.xlsx"/><Relationship Id="rId1" Type="http://schemas.openxmlformats.org/officeDocument/2006/relationships/themeOverride" Target="../theme/themeOverride36.xml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9.xlsx"/><Relationship Id="rId1" Type="http://schemas.openxmlformats.org/officeDocument/2006/relationships/themeOverride" Target="../theme/themeOverride37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0.xlsx"/><Relationship Id="rId1" Type="http://schemas.openxmlformats.org/officeDocument/2006/relationships/themeOverride" Target="../theme/themeOverride38.xml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1.xlsx"/><Relationship Id="rId1" Type="http://schemas.openxmlformats.org/officeDocument/2006/relationships/themeOverride" Target="../theme/themeOverride39.xml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2.xlsx"/><Relationship Id="rId1" Type="http://schemas.openxmlformats.org/officeDocument/2006/relationships/themeOverride" Target="../theme/themeOverride40.xml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3.xlsx"/><Relationship Id="rId1" Type="http://schemas.openxmlformats.org/officeDocument/2006/relationships/themeOverride" Target="../theme/themeOverride41.xml"/></Relationships>
</file>

<file path=ppt/charts/_rels/chart4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4.xlsx"/><Relationship Id="rId1" Type="http://schemas.openxmlformats.org/officeDocument/2006/relationships/themeOverride" Target="../theme/themeOverride42.xml"/></Relationships>
</file>

<file path=ppt/charts/_rels/chart4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5.xlsx"/><Relationship Id="rId1" Type="http://schemas.openxmlformats.org/officeDocument/2006/relationships/themeOverride" Target="../theme/themeOverride43.xml"/></Relationships>
</file>

<file path=ppt/charts/_rels/chart4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6.xlsx"/><Relationship Id="rId1" Type="http://schemas.openxmlformats.org/officeDocument/2006/relationships/themeOverride" Target="../theme/themeOverride44.xml"/></Relationships>
</file>

<file path=ppt/charts/_rels/chart4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7.xlsx"/><Relationship Id="rId1" Type="http://schemas.openxmlformats.org/officeDocument/2006/relationships/themeOverride" Target="../theme/themeOverride45.xml"/></Relationships>
</file>

<file path=ppt/charts/_rels/chart4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8.xlsx"/><Relationship Id="rId1" Type="http://schemas.openxmlformats.org/officeDocument/2006/relationships/themeOverride" Target="../theme/themeOverride46.xml"/></Relationships>
</file>

<file path=ppt/charts/_rels/chart4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9.xlsx"/><Relationship Id="rId1" Type="http://schemas.openxmlformats.org/officeDocument/2006/relationships/themeOverride" Target="../theme/themeOverride4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6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947.37847102799969</c:v>
                </c:pt>
                <c:pt idx="1">
                  <c:v>939.88269896313011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571823680"/>
        <c:axId val="-57181225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2.34692475857782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947.37847102799969</c:v>
                </c:pt>
                <c:pt idx="1">
                  <c:v>945.49022310326166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3.911541264296368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71823680"/>
        <c:axId val="-571812256"/>
      </c:lineChart>
      <c:catAx>
        <c:axId val="-57182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571812256"/>
        <c:crosses val="autoZero"/>
        <c:auto val="1"/>
        <c:lblAlgn val="ctr"/>
        <c:lblOffset val="100"/>
        <c:noMultiLvlLbl val="0"/>
      </c:catAx>
      <c:valAx>
        <c:axId val="-571812256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571823680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Deal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9.5255102040816322</c:v>
                </c:pt>
                <c:pt idx="1">
                  <c:v>9.4444444444454536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546464"/>
        <c:axId val="-1162541024"/>
      </c:lineChart>
      <c:dateAx>
        <c:axId val="-11625464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541024"/>
        <c:crosses val="autoZero"/>
        <c:auto val="1"/>
        <c:lblOffset val="100"/>
        <c:baseTimeUnit val="months"/>
      </c:dateAx>
      <c:valAx>
        <c:axId val="-116254102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1162546464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Paperwork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9.4897959183673475</c:v>
                </c:pt>
                <c:pt idx="1">
                  <c:v>9.4848484848484844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540480"/>
        <c:axId val="-1162539936"/>
      </c:lineChart>
      <c:dateAx>
        <c:axId val="-116254048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539936"/>
        <c:crosses val="autoZero"/>
        <c:auto val="1"/>
        <c:lblOffset val="100"/>
        <c:baseTimeUnit val="months"/>
      </c:dateAx>
      <c:valAx>
        <c:axId val="-1162539936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116254048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Dealership Personel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9.606960641399418</c:v>
                </c:pt>
                <c:pt idx="1">
                  <c:v>9.4983766233757585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50174272"/>
        <c:axId val="-750167744"/>
      </c:lineChart>
      <c:dateAx>
        <c:axId val="-75017427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750167744"/>
        <c:crosses val="autoZero"/>
        <c:auto val="1"/>
        <c:lblOffset val="100"/>
        <c:baseTimeUnit val="months"/>
      </c:dateAx>
      <c:valAx>
        <c:axId val="-75016774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750174272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Delivery Process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9.6343537414966001</c:v>
                </c:pt>
                <c:pt idx="1">
                  <c:v>9.5340909090909083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50149792"/>
        <c:axId val="-750164480"/>
      </c:lineChart>
      <c:dateAx>
        <c:axId val="-7501497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750164480"/>
        <c:crosses val="autoZero"/>
        <c:auto val="1"/>
        <c:lblOffset val="100"/>
        <c:baseTimeUnit val="months"/>
      </c:dateAx>
      <c:valAx>
        <c:axId val="-750164480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750149792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CSI Score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#,##0;\-#,##0;</c:formatCode>
                <c:ptCount val="3"/>
                <c:pt idx="0">
                  <c:v>883.5629657924967</c:v>
                </c:pt>
                <c:pt idx="1">
                  <c:v>887.30510824034002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50163936"/>
        <c:axId val="-750181344"/>
      </c:lineChart>
      <c:dateAx>
        <c:axId val="-75016393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750181344"/>
        <c:crosses val="autoZero"/>
        <c:auto val="1"/>
        <c:lblOffset val="100"/>
        <c:baseTimeUnit val="months"/>
      </c:dateAx>
      <c:valAx>
        <c:axId val="-750181344"/>
        <c:scaling>
          <c:orientation val="minMax"/>
          <c:max val="1000"/>
          <c:min val="0"/>
        </c:scaling>
        <c:delete val="0"/>
        <c:axPos val="l"/>
        <c:majorGridlines/>
        <c:numFmt formatCode="#,##0;\-#,##0;#,##0" sourceLinked="0"/>
        <c:majorTickMark val="out"/>
        <c:minorTickMark val="none"/>
        <c:tickLblPos val="nextTo"/>
        <c:crossAx val="-750163936"/>
        <c:crosses val="autoZero"/>
        <c:crossBetween val="between"/>
        <c:majorUnit val="500"/>
        <c:minorUnit val="40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Initiation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8.7941571609632483</c:v>
                </c:pt>
                <c:pt idx="1">
                  <c:v>8.8610394685429146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50163392"/>
        <c:axId val="-750162848"/>
      </c:lineChart>
      <c:dateAx>
        <c:axId val="-7501633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750162848"/>
        <c:crosses val="autoZero"/>
        <c:auto val="1"/>
        <c:lblOffset val="100"/>
        <c:baseTimeUnit val="months"/>
      </c:dateAx>
      <c:valAx>
        <c:axId val="-750162848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750163392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Advisor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8.9475028667994216</c:v>
                </c:pt>
                <c:pt idx="1">
                  <c:v>9.0011769850600221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50161760"/>
        <c:axId val="-750137824"/>
      </c:lineChart>
      <c:dateAx>
        <c:axId val="-75016176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750137824"/>
        <c:crosses val="autoZero"/>
        <c:auto val="1"/>
        <c:lblOffset val="100"/>
        <c:baseTimeUnit val="months"/>
      </c:dateAx>
      <c:valAx>
        <c:axId val="-75013782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750161760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Facility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8.6955259822560116</c:v>
                </c:pt>
                <c:pt idx="1">
                  <c:v>8.6551582649472554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750118784"/>
        <c:axId val="-750132928"/>
      </c:lineChart>
      <c:dateAx>
        <c:axId val="-75011878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750132928"/>
        <c:crosses val="autoZero"/>
        <c:auto val="1"/>
        <c:lblOffset val="100"/>
        <c:baseTimeUnit val="months"/>
      </c:dateAx>
      <c:valAx>
        <c:axId val="-750132928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750118784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Vehicle Pickup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8.7756653992395446</c:v>
                </c:pt>
                <c:pt idx="1">
                  <c:v>8.8133059788981232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885616"/>
        <c:axId val="-1162876912"/>
      </c:lineChart>
      <c:dateAx>
        <c:axId val="-116288561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876912"/>
        <c:crosses val="autoZero"/>
        <c:auto val="1"/>
        <c:lblOffset val="100"/>
        <c:baseTimeUnit val="months"/>
      </c:dateAx>
      <c:valAx>
        <c:axId val="-1162876912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1162885616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 Quality</c:v>
                </c:pt>
              </c:strCache>
            </c:strRef>
          </c:tx>
          <c:spPr>
            <a:ln>
              <a:solidFill>
                <a:srgbClr val="FBB040"/>
              </a:solidFill>
            </a:ln>
          </c:spPr>
          <c:marker>
            <c:symbol val="circle"/>
            <c:size val="11"/>
            <c:spPr>
              <a:ln>
                <a:solidFill>
                  <a:srgbClr val="FBB040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FBB040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8.7871356147021533</c:v>
                </c:pt>
                <c:pt idx="1">
                  <c:v>8.8462289957014058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884528"/>
        <c:axId val="-1162878544"/>
      </c:lineChart>
      <c:dateAx>
        <c:axId val="-11628845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878544"/>
        <c:crosses val="autoZero"/>
        <c:auto val="1"/>
        <c:lblOffset val="100"/>
        <c:baseTimeUnit val="months"/>
      </c:dateAx>
      <c:valAx>
        <c:axId val="-1162878544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1162884528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234004560905292E-2"/>
          <c:y val="0.12791923273912881"/>
          <c:w val="0.87477231329690341"/>
          <c:h val="0.67175847272363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C00000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layout/>
              <c:spPr/>
              <c:txPr>
                <a:bodyPr anchor="t"/>
                <a:lstStyle/>
                <a:p>
                  <a:pPr algn="ctr">
                    <a:defRPr lang="en-US" sz="1000" b="1" i="1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72D-4D6F-B2FC-53770BF211D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BD-43DE-A9E0-CA842ABB6097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1CE-4A81-866C-61F3F2274526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0C2-463A-B8A3-B158AB0D0256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8.4157153919202071E-3"/>
                  <c:y val="-1.3894521874806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 algn="ctr">
                    <a:defRPr lang="en-US" sz="1000" b="1" i="0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72D-4D6F-B2FC-53770BF211D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1000" b="1" i="1" u="none" strike="noStrike" kern="1200" baseline="0">
                    <a:solidFill>
                      <a:srgbClr val="1F497D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mmm\'yy</c:formatCode>
                <c:ptCount val="12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  <c:pt idx="3">
                  <c:v>44013</c:v>
                </c:pt>
                <c:pt idx="4">
                  <c:v>44044</c:v>
                </c:pt>
                <c:pt idx="5">
                  <c:v>44075</c:v>
                </c:pt>
                <c:pt idx="6">
                  <c:v>44105</c:v>
                </c:pt>
                <c:pt idx="7">
                  <c:v>44136</c:v>
                </c:pt>
                <c:pt idx="8">
                  <c:v>44166</c:v>
                </c:pt>
                <c:pt idx="9">
                  <c:v>44197</c:v>
                </c:pt>
                <c:pt idx="10">
                  <c:v>44228</c:v>
                </c:pt>
                <c:pt idx="11">
                  <c:v>44256</c:v>
                </c:pt>
              </c:numCache>
            </c:numRef>
          </c:cat>
          <c:val>
            <c:numRef>
              <c:f>Sheet1!$B$2:$B$13</c:f>
              <c:numCache>
                <c:formatCode>0.0%</c:formatCode>
                <c:ptCount val="12"/>
                <c:pt idx="0">
                  <c:v>2.0408163265306121E-2</c:v>
                </c:pt>
                <c:pt idx="1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2D-4D6F-B2FC-53770BF211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571811712"/>
        <c:axId val="-571808448"/>
      </c:barChart>
      <c:dateAx>
        <c:axId val="-571811712"/>
        <c:scaling>
          <c:orientation val="minMax"/>
        </c:scaling>
        <c:delete val="0"/>
        <c:axPos val="b"/>
        <c:numFmt formatCode="mmm\'yy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571808448"/>
        <c:crosses val="autoZero"/>
        <c:auto val="1"/>
        <c:lblOffset val="100"/>
        <c:baseTimeUnit val="months"/>
      </c:dateAx>
      <c:valAx>
        <c:axId val="-571808448"/>
        <c:scaling>
          <c:orientation val="minMax"/>
          <c:max val="5.000000000000001E-2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crossAx val="-5718117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Overall Satisfaction on sales initiation provided by salesperson</c:v>
                </c:pt>
                <c:pt idx="1">
                  <c:v>Salesperson's explanation of features, advantages, and benefits of vehicle</c:v>
                </c:pt>
                <c:pt idx="2">
                  <c:v>Overall satisfaction of test drive</c:v>
                </c:pt>
                <c:pt idx="3">
                  <c:v>Thoroughness of Salesperson to follow up on your enquiries/requests</c:v>
                </c:pt>
                <c:pt idx="4">
                  <c:v>Overall Satisfaction on Dealer facility</c:v>
                </c:pt>
                <c:pt idx="5">
                  <c:v>Comfort in showroom</c:v>
                </c:pt>
                <c:pt idx="6">
                  <c:v>Ease of looking at models on display</c:v>
                </c:pt>
                <c:pt idx="7">
                  <c:v>Accessibility of the dealership</c:v>
                </c:pt>
                <c:pt idx="8">
                  <c:v>Quality of amenities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9.5151515151515156</c:v>
                </c:pt>
                <c:pt idx="1">
                  <c:v>9.2424242424242422</c:v>
                </c:pt>
                <c:pt idx="2">
                  <c:v>7.85</c:v>
                </c:pt>
                <c:pt idx="3">
                  <c:v>9.6363636363636367</c:v>
                </c:pt>
                <c:pt idx="4">
                  <c:v>9.1363636363636367</c:v>
                </c:pt>
                <c:pt idx="5">
                  <c:v>9.3181818181818183</c:v>
                </c:pt>
                <c:pt idx="6">
                  <c:v>9.5</c:v>
                </c:pt>
                <c:pt idx="7">
                  <c:v>9.1363636363636367</c:v>
                </c:pt>
                <c:pt idx="8">
                  <c:v>8.9090909090909083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Overall Satisfaction on sales initiation provided by salesperson</c:v>
                </c:pt>
                <c:pt idx="1">
                  <c:v>Salesperson's explanation of features, advantages, and benefits of vehicle</c:v>
                </c:pt>
                <c:pt idx="2">
                  <c:v>Overall satisfaction of test drive</c:v>
                </c:pt>
                <c:pt idx="3">
                  <c:v>Thoroughness of Salesperson to follow up on your enquiries/requests</c:v>
                </c:pt>
                <c:pt idx="4">
                  <c:v>Overall Satisfaction on Dealer facility</c:v>
                </c:pt>
                <c:pt idx="5">
                  <c:v>Comfort in showroom</c:v>
                </c:pt>
                <c:pt idx="6">
                  <c:v>Ease of looking at models on display</c:v>
                </c:pt>
                <c:pt idx="7">
                  <c:v>Accessibility of the dealership</c:v>
                </c:pt>
                <c:pt idx="8">
                  <c:v>Quality of amenities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9.4897959183673475</c:v>
                </c:pt>
                <c:pt idx="1">
                  <c:v>9.5</c:v>
                </c:pt>
                <c:pt idx="2">
                  <c:v>7.9375</c:v>
                </c:pt>
                <c:pt idx="3">
                  <c:v>9.5408163265306118</c:v>
                </c:pt>
                <c:pt idx="4">
                  <c:v>9.4556962025316462</c:v>
                </c:pt>
                <c:pt idx="5">
                  <c:v>9.4177215189873422</c:v>
                </c:pt>
                <c:pt idx="6">
                  <c:v>9.6202531645569618</c:v>
                </c:pt>
                <c:pt idx="7">
                  <c:v>9.3164556962025316</c:v>
                </c:pt>
                <c:pt idx="8">
                  <c:v>9.2820512820512828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163044304"/>
        <c:axId val="-1163043216"/>
        <c:extLst/>
      </c:barChart>
      <c:catAx>
        <c:axId val="-116304430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163043216"/>
        <c:crosses val="autoZero"/>
        <c:auto val="1"/>
        <c:lblAlgn val="ctr"/>
        <c:lblOffset val="100"/>
        <c:noMultiLvlLbl val="0"/>
      </c:catAx>
      <c:valAx>
        <c:axId val="-1163043216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1630443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deal</c:v>
                </c:pt>
                <c:pt idx="1">
                  <c:v>Fairness of vehicle's price paid</c:v>
                </c:pt>
                <c:pt idx="2">
                  <c:v>Ease of coming to agreement on a final deal</c:v>
                </c:pt>
                <c:pt idx="3">
                  <c:v>Comfort of location negotiation </c:v>
                </c:pt>
                <c:pt idx="4">
                  <c:v>Overall paperwork process</c:v>
                </c:pt>
                <c:pt idx="5">
                  <c:v>Clarity of explaining documents</c:v>
                </c:pt>
                <c:pt idx="6">
                  <c:v>Transparency of paperwork/finance process</c:v>
                </c:pt>
                <c:pt idx="7">
                  <c:v>Timeliness of completing the final paperwork process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9.375</c:v>
                </c:pt>
                <c:pt idx="1">
                  <c:v>9.3636363636363633</c:v>
                </c:pt>
                <c:pt idx="2">
                  <c:v>9.5757575757575761</c:v>
                </c:pt>
                <c:pt idx="3">
                  <c:v>9.4827586206896548</c:v>
                </c:pt>
                <c:pt idx="4">
                  <c:v>9.4848484848484844</c:v>
                </c:pt>
                <c:pt idx="5">
                  <c:v>9.4848484848484844</c:v>
                </c:pt>
                <c:pt idx="6">
                  <c:v>9.4848484848484844</c:v>
                </c:pt>
                <c:pt idx="7">
                  <c:v>9.4848484848484844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deal</c:v>
                </c:pt>
                <c:pt idx="1">
                  <c:v>Fairness of vehicle's price paid</c:v>
                </c:pt>
                <c:pt idx="2">
                  <c:v>Ease of coming to agreement on a final deal</c:v>
                </c:pt>
                <c:pt idx="3">
                  <c:v>Comfort of location negotiation </c:v>
                </c:pt>
                <c:pt idx="4">
                  <c:v>Overall paperwork process</c:v>
                </c:pt>
                <c:pt idx="5">
                  <c:v>Clarity of explaining documents</c:v>
                </c:pt>
                <c:pt idx="6">
                  <c:v>Transparency of paperwork/finance process</c:v>
                </c:pt>
                <c:pt idx="7">
                  <c:v>Timeliness of completing the final paperwork process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9.4897959183673475</c:v>
                </c:pt>
                <c:pt idx="1">
                  <c:v>9.4795918367346932</c:v>
                </c:pt>
                <c:pt idx="2">
                  <c:v>9.6428571428571423</c:v>
                </c:pt>
                <c:pt idx="3">
                  <c:v>9.4897959183673475</c:v>
                </c:pt>
                <c:pt idx="4">
                  <c:v>9.4285714285714288</c:v>
                </c:pt>
                <c:pt idx="5">
                  <c:v>9.4693877551020407</c:v>
                </c:pt>
                <c:pt idx="6">
                  <c:v>9.5816326530612237</c:v>
                </c:pt>
                <c:pt idx="7">
                  <c:v>9.4795918367346932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162199408"/>
        <c:axId val="-1162208112"/>
        <c:extLst/>
      </c:barChart>
      <c:catAx>
        <c:axId val="-116219940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162208112"/>
        <c:crosses val="autoZero"/>
        <c:auto val="1"/>
        <c:lblAlgn val="ctr"/>
        <c:lblOffset val="100"/>
        <c:noMultiLvlLbl val="0"/>
      </c:catAx>
      <c:valAx>
        <c:axId val="-1162208112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1621994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Dealership Personnel</c:v>
                </c:pt>
                <c:pt idx="1">
                  <c:v>Knowledge about vehicles</c:v>
                </c:pt>
                <c:pt idx="2">
                  <c:v>Serves efficiently and quickly</c:v>
                </c:pt>
                <c:pt idx="3">
                  <c:v>Concern that you purchase the best vehicle for your needs</c:v>
                </c:pt>
                <c:pt idx="4">
                  <c:v>Courtesy and friendliness</c:v>
                </c:pt>
                <c:pt idx="5">
                  <c:v>Transparency of vehicles' price</c:v>
                </c:pt>
                <c:pt idx="6">
                  <c:v>Use of technology throughout the sales process </c:v>
                </c:pt>
                <c:pt idx="7">
                  <c:v>Effectiveness of non-face-to-face communication 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9.6969696969696972</c:v>
                </c:pt>
                <c:pt idx="1">
                  <c:v>9.3333333333333339</c:v>
                </c:pt>
                <c:pt idx="2">
                  <c:v>9.545454545454545</c:v>
                </c:pt>
                <c:pt idx="3">
                  <c:v>9.3030303030303028</c:v>
                </c:pt>
                <c:pt idx="4">
                  <c:v>9.6363636363636367</c:v>
                </c:pt>
                <c:pt idx="5">
                  <c:v>9.5151515151515156</c:v>
                </c:pt>
                <c:pt idx="6">
                  <c:v>9.46875</c:v>
                </c:pt>
                <c:pt idx="7">
                  <c:v>9.5151515151515156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Dealership Personnel</c:v>
                </c:pt>
                <c:pt idx="1">
                  <c:v>Knowledge about vehicles</c:v>
                </c:pt>
                <c:pt idx="2">
                  <c:v>Serves efficiently and quickly</c:v>
                </c:pt>
                <c:pt idx="3">
                  <c:v>Concern that you purchase the best vehicle for your needs</c:v>
                </c:pt>
                <c:pt idx="4">
                  <c:v>Courtesy and friendliness</c:v>
                </c:pt>
                <c:pt idx="5">
                  <c:v>Transparency of vehicles' price</c:v>
                </c:pt>
                <c:pt idx="6">
                  <c:v>Use of technology throughout the sales process </c:v>
                </c:pt>
                <c:pt idx="7">
                  <c:v>Effectiveness of non-face-to-face communication 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9.6224489795918373</c:v>
                </c:pt>
                <c:pt idx="1">
                  <c:v>9.5102040816326525</c:v>
                </c:pt>
                <c:pt idx="2">
                  <c:v>9.7448979591836729</c:v>
                </c:pt>
                <c:pt idx="3">
                  <c:v>9.4795918367346932</c:v>
                </c:pt>
                <c:pt idx="4">
                  <c:v>9.7244897959183678</c:v>
                </c:pt>
                <c:pt idx="5">
                  <c:v>9.7113402061855663</c:v>
                </c:pt>
                <c:pt idx="6">
                  <c:v>9.5102040816326525</c:v>
                </c:pt>
                <c:pt idx="7">
                  <c:v>9.5612244897959187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484191184"/>
        <c:axId val="-1484190096"/>
        <c:extLst/>
      </c:barChart>
      <c:catAx>
        <c:axId val="-148419118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484190096"/>
        <c:crosses val="autoZero"/>
        <c:auto val="1"/>
        <c:lblAlgn val="ctr"/>
        <c:lblOffset val="100"/>
        <c:noMultiLvlLbl val="0"/>
      </c:catAx>
      <c:valAx>
        <c:axId val="-1484190096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4841911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delivery process</c:v>
                </c:pt>
                <c:pt idx="1">
                  <c:v>Condition of your vehicle</c:v>
                </c:pt>
                <c:pt idx="2">
                  <c:v>Effectiveness in explaining your vehicle’s features </c:v>
                </c:pt>
                <c:pt idx="3">
                  <c:v>Timeliness of completing the final delivery </c:v>
                </c:pt>
                <c:pt idx="4">
                  <c:v>Overall rating of the delivery timing</c:v>
                </c:pt>
                <c:pt idx="5">
                  <c:v>Length of time needed to deliver your vehicle</c:v>
                </c:pt>
                <c:pt idx="6">
                  <c:v>Appropriateness of updates regarding your vehicle delivery status</c:v>
                </c:pt>
                <c:pt idx="7">
                  <c:v>Ability to deliver vehicle at promised date/ time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9.545454545454545</c:v>
                </c:pt>
                <c:pt idx="1">
                  <c:v>9.6666666666666661</c:v>
                </c:pt>
                <c:pt idx="2">
                  <c:v>9.3333333333333339</c:v>
                </c:pt>
                <c:pt idx="3">
                  <c:v>9.4193548387096779</c:v>
                </c:pt>
                <c:pt idx="4">
                  <c:v>9.6363636363636367</c:v>
                </c:pt>
                <c:pt idx="5">
                  <c:v>9.545454545454545</c:v>
                </c:pt>
                <c:pt idx="6">
                  <c:v>9.5757575757575761</c:v>
                </c:pt>
                <c:pt idx="7">
                  <c:v>9.545454545454545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8"/>
                <c:pt idx="0">
                  <c:v>Overall rating of the delivery process</c:v>
                </c:pt>
                <c:pt idx="1">
                  <c:v>Condition of your vehicle</c:v>
                </c:pt>
                <c:pt idx="2">
                  <c:v>Effectiveness in explaining your vehicle’s features </c:v>
                </c:pt>
                <c:pt idx="3">
                  <c:v>Timeliness of completing the final delivery </c:v>
                </c:pt>
                <c:pt idx="4">
                  <c:v>Overall rating of the delivery timing</c:v>
                </c:pt>
                <c:pt idx="5">
                  <c:v>Length of time needed to deliver your vehicle</c:v>
                </c:pt>
                <c:pt idx="6">
                  <c:v>Appropriateness of updates regarding your vehicle delivery status</c:v>
                </c:pt>
                <c:pt idx="7">
                  <c:v>Ability to deliver vehicle at promised date/ time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9.68041237113402</c:v>
                </c:pt>
                <c:pt idx="1">
                  <c:v>9.6938775510204085</c:v>
                </c:pt>
                <c:pt idx="2">
                  <c:v>9.4795918367346932</c:v>
                </c:pt>
                <c:pt idx="3">
                  <c:v>9.6020408163265305</c:v>
                </c:pt>
                <c:pt idx="4">
                  <c:v>9.683673469387756</c:v>
                </c:pt>
                <c:pt idx="5">
                  <c:v>9.6288659793814428</c:v>
                </c:pt>
                <c:pt idx="6">
                  <c:v>9.6020408163265305</c:v>
                </c:pt>
                <c:pt idx="7">
                  <c:v>9.7142857142857135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302165392"/>
        <c:axId val="-750129120"/>
        <c:extLst/>
      </c:barChart>
      <c:catAx>
        <c:axId val="-130216539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750129120"/>
        <c:crosses val="autoZero"/>
        <c:auto val="1"/>
        <c:lblAlgn val="ctr"/>
        <c:lblOffset val="100"/>
        <c:noMultiLvlLbl val="0"/>
      </c:catAx>
      <c:valAx>
        <c:axId val="-750129120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3021653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20114960629921261"/>
          <c:w val="0.8739885006921353"/>
          <c:h val="0.597700787401574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Satisfaction of dealer's care to follow you up regarding your vehicle after delivery</c:v>
                </c:pt>
              </c:strCache>
            </c:strRef>
          </c:cat>
          <c:val>
            <c:numRef>
              <c:f>Sheet1!$B$2</c:f>
              <c:numCache>
                <c:formatCode>#,##0.00;\-#,##0.00;</c:formatCode>
                <c:ptCount val="1"/>
                <c:pt idx="0">
                  <c:v>9.4838709677419359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Satisfaction of dealer's care to follow you up regarding your vehicle after delivery</c:v>
                </c:pt>
              </c:strCache>
            </c:strRef>
          </c:cat>
          <c:val>
            <c:numRef>
              <c:f>Sheet1!$C$2</c:f>
              <c:numCache>
                <c:formatCode>#,##0.00;\-#,##0.00;</c:formatCode>
                <c:ptCount val="1"/>
                <c:pt idx="0">
                  <c:v>9.4183673469387763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159547696"/>
        <c:axId val="-750866464"/>
        <c:extLst/>
      </c:barChart>
      <c:catAx>
        <c:axId val="-115954769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750866464"/>
        <c:crosses val="autoZero"/>
        <c:auto val="1"/>
        <c:lblAlgn val="ctr"/>
        <c:lblOffset val="100"/>
        <c:noMultiLvlLbl val="0"/>
      </c:catAx>
      <c:valAx>
        <c:axId val="-750866464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1595476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1463495073587001E-2"/>
          <c:w val="0.79237530160811043"/>
          <c:h val="0.8786785944950598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Sheet1!$A$2:$A$8</c:f>
              <c:strCache>
                <c:ptCount val="7"/>
                <c:pt idx="0">
                  <c:v>Interior and exterior clean and undamaged at delivery</c:v>
                </c:pt>
                <c:pt idx="1">
                  <c:v>Sales person explained the reason of lateness in delivery process</c:v>
                </c:pt>
                <c:pt idx="2">
                  <c:v>Salesperson delivered the vehicle</c:v>
                </c:pt>
                <c:pt idx="3">
                  <c:v>Delivered with special ceremony : Photo session</c:v>
                </c:pt>
                <c:pt idx="4">
                  <c:v>Thanked for purchase at delivery</c:v>
                </c:pt>
                <c:pt idx="5">
                  <c:v>Introduced to service personnel in service department</c:v>
                </c:pt>
                <c:pt idx="6">
                  <c:v>Contacted after delivery</c:v>
                </c:pt>
              </c:strCache>
            </c:strRef>
          </c:cat>
          <c:val>
            <c:numRef>
              <c:f>Sheet1!$B$2:$B$8</c:f>
              <c:numCache>
                <c:formatCode>0%;\-0%;</c:formatCode>
                <c:ptCount val="7"/>
                <c:pt idx="0">
                  <c:v>1</c:v>
                </c:pt>
                <c:pt idx="1">
                  <c:v>1</c:v>
                </c:pt>
                <c:pt idx="2">
                  <c:v>0.90909090909090906</c:v>
                </c:pt>
                <c:pt idx="3">
                  <c:v>0.96969696969696972</c:v>
                </c:pt>
                <c:pt idx="4">
                  <c:v>0.96969696969696972</c:v>
                </c:pt>
                <c:pt idx="5">
                  <c:v>0.84848484848484851</c:v>
                </c:pt>
                <c:pt idx="6">
                  <c:v>0.90909090909090906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Sheet1!$A$2:$A$8</c:f>
              <c:strCache>
                <c:ptCount val="7"/>
                <c:pt idx="0">
                  <c:v>Interior and exterior clean and undamaged at delivery</c:v>
                </c:pt>
                <c:pt idx="1">
                  <c:v>Sales person explained the reason of lateness in delivery process</c:v>
                </c:pt>
                <c:pt idx="2">
                  <c:v>Salesperson delivered the vehicle</c:v>
                </c:pt>
                <c:pt idx="3">
                  <c:v>Delivered with special ceremony : Photo session</c:v>
                </c:pt>
                <c:pt idx="4">
                  <c:v>Thanked for purchase at delivery</c:v>
                </c:pt>
                <c:pt idx="5">
                  <c:v>Introduced to service personnel in service department</c:v>
                </c:pt>
                <c:pt idx="6">
                  <c:v>Contacted after delivery</c:v>
                </c:pt>
              </c:strCache>
            </c:strRef>
          </c:cat>
          <c:val>
            <c:numRef>
              <c:f>Sheet1!$C$2:$C$8</c:f>
              <c:numCache>
                <c:formatCode>0%;\-0%;</c:formatCode>
                <c:ptCount val="7"/>
                <c:pt idx="0">
                  <c:v>0.98979591836734693</c:v>
                </c:pt>
                <c:pt idx="1">
                  <c:v>1</c:v>
                </c:pt>
                <c:pt idx="2">
                  <c:v>0.97959183673469385</c:v>
                </c:pt>
                <c:pt idx="3">
                  <c:v>0.98979591836734693</c:v>
                </c:pt>
                <c:pt idx="4">
                  <c:v>1</c:v>
                </c:pt>
                <c:pt idx="5">
                  <c:v>0.91836734693877553</c:v>
                </c:pt>
                <c:pt idx="6">
                  <c:v>0.89795918367346939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162203760"/>
        <c:axId val="-1162880720"/>
        <c:extLst/>
      </c:barChart>
      <c:catAx>
        <c:axId val="-116220376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162880720"/>
        <c:crosses val="autoZero"/>
        <c:auto val="1"/>
        <c:lblAlgn val="ctr"/>
        <c:lblOffset val="100"/>
        <c:noMultiLvlLbl val="0"/>
      </c:catAx>
      <c:valAx>
        <c:axId val="-1162880720"/>
        <c:scaling>
          <c:orientation val="minMax"/>
          <c:max val="1"/>
          <c:min val="0"/>
        </c:scaling>
        <c:delete val="1"/>
        <c:axPos val="t"/>
        <c:numFmt formatCode="0%;\-0%;" sourceLinked="1"/>
        <c:majorTickMark val="out"/>
        <c:minorTickMark val="none"/>
        <c:tickLblPos val="nextTo"/>
        <c:crossAx val="-11622037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556435569407511E-2"/>
          <c:y val="9.6235542867164889E-2"/>
          <c:w val="0.58368273186598685"/>
          <c:h val="0.8268167296214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SSI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B5E-4BF1-8813-37DCDDBF09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B5E-4BF1-8813-37DCDDBF09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B5E-4BF1-8813-37DCDDBF09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B5E-4BF1-8813-37DCDDBF0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1-3 days</c:v>
                </c:pt>
                <c:pt idx="1">
                  <c:v>4-7 days</c:v>
                </c:pt>
                <c:pt idx="2">
                  <c:v>More than 7 days</c:v>
                </c:pt>
                <c:pt idx="3">
                  <c:v>Don't know/Forget</c:v>
                </c:pt>
              </c:strCache>
            </c:strRef>
          </c:cat>
          <c:val>
            <c:numRef>
              <c:f>Sheet1!$B$2:$B$5</c:f>
              <c:numCache>
                <c:formatCode>0%;\-0%;</c:formatCode>
                <c:ptCount val="4"/>
                <c:pt idx="0">
                  <c:v>0.76666666666666672</c:v>
                </c:pt>
                <c:pt idx="1">
                  <c:v>0.2</c:v>
                </c:pt>
                <c:pt idx="2">
                  <c:v>0</c:v>
                </c:pt>
                <c:pt idx="3">
                  <c:v>3.3333333333333333E-2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B5E-4BF1-8813-37DCDDBF0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03696389361675"/>
          <c:y val="0.48278893425096819"/>
          <c:w val="0.33507102738453992"/>
          <c:h val="0.28191070707464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8610526283792541E-2"/>
          <c:w val="0.8739885006921353"/>
          <c:h val="0.868302334002449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Satisfaction with service initiation provided by Sales Advisor</c:v>
                </c:pt>
                <c:pt idx="1">
                  <c:v>Ease of arranging service visit </c:v>
                </c:pt>
                <c:pt idx="2">
                  <c:v>Flexibility to accommodate schedule </c:v>
                </c:pt>
                <c:pt idx="3">
                  <c:v>Timeliness of hand over process</c:v>
                </c:pt>
                <c:pt idx="4">
                  <c:v>Convenient business days/ hours of operation</c:v>
                </c:pt>
              </c:strCache>
            </c:strRef>
          </c:cat>
          <c:val>
            <c:numRef>
              <c:f>Sheet1!$B$2:$B$6</c:f>
              <c:numCache>
                <c:formatCode>#,##0.00;\-#,##0.00;</c:formatCode>
                <c:ptCount val="5"/>
                <c:pt idx="0">
                  <c:v>8.829411764705883</c:v>
                </c:pt>
                <c:pt idx="1">
                  <c:v>8.9307189542483663</c:v>
                </c:pt>
                <c:pt idx="2">
                  <c:v>8.9613848202396813</c:v>
                </c:pt>
                <c:pt idx="3">
                  <c:v>8.82021151586369</c:v>
                </c:pt>
                <c:pt idx="4">
                  <c:v>8.841549295774648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5"/>
                <c:pt idx="0">
                  <c:v>Satisfaction with service initiation provided by Sales Advisor</c:v>
                </c:pt>
                <c:pt idx="1">
                  <c:v>Ease of arranging service visit </c:v>
                </c:pt>
                <c:pt idx="2">
                  <c:v>Flexibility to accommodate schedule </c:v>
                </c:pt>
                <c:pt idx="3">
                  <c:v>Timeliness of hand over process</c:v>
                </c:pt>
                <c:pt idx="4">
                  <c:v>Convenient business days/ hours of operation</c:v>
                </c:pt>
              </c:strCache>
            </c:strRef>
          </c:cat>
          <c:val>
            <c:numRef>
              <c:f>Sheet1!$C$2:$C$6</c:f>
              <c:numCache>
                <c:formatCode>#,##0.00;\-#,##0.00;</c:formatCode>
                <c:ptCount val="5"/>
                <c:pt idx="0">
                  <c:v>8.7494270435446904</c:v>
                </c:pt>
                <c:pt idx="1">
                  <c:v>8.8008658008658003</c:v>
                </c:pt>
                <c:pt idx="2">
                  <c:v>8.8825466520307348</c:v>
                </c:pt>
                <c:pt idx="3">
                  <c:v>8.7444698703279933</c:v>
                </c:pt>
                <c:pt idx="4">
                  <c:v>8.8230358504958044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163056816"/>
        <c:axId val="-128925136"/>
        <c:extLst/>
      </c:barChart>
      <c:catAx>
        <c:axId val="-116305681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28925136"/>
        <c:crosses val="autoZero"/>
        <c:auto val="1"/>
        <c:lblAlgn val="ctr"/>
        <c:lblOffset val="100"/>
        <c:noMultiLvlLbl val="0"/>
      </c:catAx>
      <c:valAx>
        <c:axId val="-128925136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1630568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with service advisor</c:v>
                </c:pt>
                <c:pt idx="1">
                  <c:v>Courtesy of Service Advisor</c:v>
                </c:pt>
                <c:pt idx="2">
                  <c:v>Responsiveness of Service Advisor</c:v>
                </c:pt>
                <c:pt idx="3">
                  <c:v>Thoroughness of Service Advisor explanations</c:v>
                </c:pt>
                <c:pt idx="4">
                  <c:v>Repeated requests to ensure all understood</c:v>
                </c:pt>
                <c:pt idx="5">
                  <c:v>Kept you informed of vehicle status</c:v>
                </c:pt>
                <c:pt idx="6">
                  <c:v>Explanation of work after service completed</c:v>
                </c:pt>
                <c:pt idx="7">
                  <c:v>Reviewed work done on vehicle</c:v>
                </c:pt>
                <c:pt idx="8">
                  <c:v>Performed an inspection of vehicle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9.0539273153575621</c:v>
                </c:pt>
                <c:pt idx="1">
                  <c:v>9.1957796014067998</c:v>
                </c:pt>
                <c:pt idx="2">
                  <c:v>9.0398593200468937</c:v>
                </c:pt>
                <c:pt idx="3">
                  <c:v>9.038686987104338</c:v>
                </c:pt>
                <c:pt idx="4">
                  <c:v>8.9729093050647819</c:v>
                </c:pt>
                <c:pt idx="5">
                  <c:v>8.8921800947867293</c:v>
                </c:pt>
                <c:pt idx="6">
                  <c:v>8.9917840375586859</c:v>
                </c:pt>
                <c:pt idx="7">
                  <c:v>8.9224441833137487</c:v>
                </c:pt>
                <c:pt idx="8">
                  <c:v>8.9158767772511851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with service advisor</c:v>
                </c:pt>
                <c:pt idx="1">
                  <c:v>Courtesy of Service Advisor</c:v>
                </c:pt>
                <c:pt idx="2">
                  <c:v>Responsiveness of Service Advisor</c:v>
                </c:pt>
                <c:pt idx="3">
                  <c:v>Thoroughness of Service Advisor explanations</c:v>
                </c:pt>
                <c:pt idx="4">
                  <c:v>Repeated requests to ensure all understood</c:v>
                </c:pt>
                <c:pt idx="5">
                  <c:v>Kept you informed of vehicle status</c:v>
                </c:pt>
                <c:pt idx="6">
                  <c:v>Explanation of work after service completed</c:v>
                </c:pt>
                <c:pt idx="7">
                  <c:v>Reviewed work done on vehicle</c:v>
                </c:pt>
                <c:pt idx="8">
                  <c:v>Performed an inspection of vehicle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9.0159939070830166</c:v>
                </c:pt>
                <c:pt idx="1">
                  <c:v>9.1657794676806077</c:v>
                </c:pt>
                <c:pt idx="2">
                  <c:v>8.9672505712109665</c:v>
                </c:pt>
                <c:pt idx="3">
                  <c:v>8.9764079147640796</c:v>
                </c:pt>
                <c:pt idx="4">
                  <c:v>8.9258409785932713</c:v>
                </c:pt>
                <c:pt idx="5">
                  <c:v>8.8311488049344646</c:v>
                </c:pt>
                <c:pt idx="6">
                  <c:v>8.943554538520214</c:v>
                </c:pt>
                <c:pt idx="7">
                  <c:v>8.84934665641814</c:v>
                </c:pt>
                <c:pt idx="8">
                  <c:v>8.8619892058596754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28945808"/>
        <c:axId val="-128926768"/>
        <c:extLst/>
      </c:barChart>
      <c:catAx>
        <c:axId val="-12894580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28926768"/>
        <c:crosses val="autoZero"/>
        <c:auto val="1"/>
        <c:lblAlgn val="ctr"/>
        <c:lblOffset val="100"/>
        <c:noMultiLvlLbl val="0"/>
      </c:catAx>
      <c:valAx>
        <c:axId val="-128926768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289458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3.448274301622635E-2"/>
          <c:w val="0.8739885006921353"/>
          <c:h val="0.93103451396754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on service facility</c:v>
                </c:pt>
                <c:pt idx="1">
                  <c:v>Ease of driving in/out of facility</c:v>
                </c:pt>
                <c:pt idx="2">
                  <c:v>Convenience of parking location</c:v>
                </c:pt>
                <c:pt idx="3">
                  <c:v>Cleanliness of dealership</c:v>
                </c:pt>
                <c:pt idx="4">
                  <c:v>Comfort of waiting area </c:v>
                </c:pt>
                <c:pt idx="5">
                  <c:v>Satisfaction with vehicle pick-up process from Dealer</c:v>
                </c:pt>
                <c:pt idx="6">
                  <c:v>Timeliness of the pick-up process</c:v>
                </c:pt>
                <c:pt idx="7">
                  <c:v>Fairness of the charges</c:v>
                </c:pt>
                <c:pt idx="8">
                  <c:v>Helpfulness of staff at pick-up</c:v>
                </c:pt>
              </c:strCache>
            </c:strRef>
          </c:cat>
          <c:val>
            <c:numRef>
              <c:f>Sheet1!$B$2:$B$10</c:f>
              <c:numCache>
                <c:formatCode>#,##0.00;\-#,##0.00;</c:formatCode>
                <c:ptCount val="9"/>
                <c:pt idx="0">
                  <c:v>8.6396713615023479</c:v>
                </c:pt>
                <c:pt idx="1">
                  <c:v>8.6039952996474742</c:v>
                </c:pt>
                <c:pt idx="2">
                  <c:v>8.5811764705882361</c:v>
                </c:pt>
                <c:pt idx="3">
                  <c:v>8.8722157092614307</c:v>
                </c:pt>
                <c:pt idx="4">
                  <c:v>8.5909090909090917</c:v>
                </c:pt>
                <c:pt idx="5">
                  <c:v>9.0199296600234469</c:v>
                </c:pt>
                <c:pt idx="6">
                  <c:v>8.9249706916764353</c:v>
                </c:pt>
                <c:pt idx="7">
                  <c:v>8.3511166253101745</c:v>
                </c:pt>
                <c:pt idx="8">
                  <c:v>8.9106933019976502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Sheet1!$A$2:$A$10</c:f>
              <c:strCache>
                <c:ptCount val="9"/>
                <c:pt idx="0">
                  <c:v>Satisfaction on service facility</c:v>
                </c:pt>
                <c:pt idx="1">
                  <c:v>Ease of driving in/out of facility</c:v>
                </c:pt>
                <c:pt idx="2">
                  <c:v>Convenience of parking location</c:v>
                </c:pt>
                <c:pt idx="3">
                  <c:v>Cleanliness of dealership</c:v>
                </c:pt>
                <c:pt idx="4">
                  <c:v>Comfort of waiting area </c:v>
                </c:pt>
                <c:pt idx="5">
                  <c:v>Satisfaction with vehicle pick-up process from Dealer</c:v>
                </c:pt>
                <c:pt idx="6">
                  <c:v>Timeliness of the pick-up process</c:v>
                </c:pt>
                <c:pt idx="7">
                  <c:v>Fairness of the charges</c:v>
                </c:pt>
                <c:pt idx="8">
                  <c:v>Helpfulness of staff at pick-up</c:v>
                </c:pt>
              </c:strCache>
            </c:strRef>
          </c:cat>
          <c:val>
            <c:numRef>
              <c:f>Sheet1!$C$2:$C$10</c:f>
              <c:numCache>
                <c:formatCode>#,##0.00;\-#,##0.00;</c:formatCode>
                <c:ptCount val="9"/>
                <c:pt idx="0">
                  <c:v>8.6761102603369071</c:v>
                </c:pt>
                <c:pt idx="1">
                  <c:v>8.6381679389312982</c:v>
                </c:pt>
                <c:pt idx="2">
                  <c:v>8.6346300533943552</c:v>
                </c:pt>
                <c:pt idx="3">
                  <c:v>8.8948971820258951</c:v>
                </c:pt>
                <c:pt idx="4">
                  <c:v>8.6373456790123448</c:v>
                </c:pt>
                <c:pt idx="5">
                  <c:v>8.9779467680608374</c:v>
                </c:pt>
                <c:pt idx="6">
                  <c:v>8.8920152091254749</c:v>
                </c:pt>
                <c:pt idx="7">
                  <c:v>8.3054892601431973</c:v>
                </c:pt>
                <c:pt idx="8">
                  <c:v>8.896867838044308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28943632"/>
        <c:axId val="-128922960"/>
        <c:extLst/>
      </c:barChart>
      <c:catAx>
        <c:axId val="-128943632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28922960"/>
        <c:crosses val="autoZero"/>
        <c:auto val="1"/>
        <c:lblAlgn val="ctr"/>
        <c:lblOffset val="100"/>
        <c:noMultiLvlLbl val="0"/>
      </c:catAx>
      <c:valAx>
        <c:axId val="-128922960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289436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883.5629657924967</c:v>
                </c:pt>
                <c:pt idx="1">
                  <c:v>887.30510824034002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571807360"/>
        <c:axId val="-57180627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-3.12923301143710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D7E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883.5629657924967</c:v>
                </c:pt>
                <c:pt idx="1">
                  <c:v>885.0353124290308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4.5537340619307412E-3"/>
                  <c:y val="3.911541264296375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71807360"/>
        <c:axId val="-571806272"/>
      </c:lineChart>
      <c:catAx>
        <c:axId val="-57180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571806272"/>
        <c:crosses val="autoZero"/>
        <c:auto val="1"/>
        <c:lblAlgn val="ctr"/>
        <c:lblOffset val="100"/>
        <c:noMultiLvlLbl val="0"/>
      </c:catAx>
      <c:valAx>
        <c:axId val="-57180627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571807360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5.9020375451771308E-2"/>
          <c:w val="0.8739885006921353"/>
          <c:h val="0.88195924909645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Satisfaction with the quality of work performed on your vehicle</c:v>
                </c:pt>
                <c:pt idx="1">
                  <c:v>Total time required to service your vehicle</c:v>
                </c:pt>
                <c:pt idx="2">
                  <c:v>Thoroughness of maintenance/repair work performed</c:v>
                </c:pt>
                <c:pt idx="3">
                  <c:v>Condition/cleanliness of vehicle on return</c:v>
                </c:pt>
              </c:strCache>
            </c:strRef>
          </c:cat>
          <c:val>
            <c:numRef>
              <c:f>Sheet1!$B$2:$B$6</c:f>
              <c:numCache>
                <c:formatCode>#,##0.00;\-#,##0.00;</c:formatCode>
                <c:ptCount val="5"/>
                <c:pt idx="0">
                  <c:v>8.9554513481828835</c:v>
                </c:pt>
                <c:pt idx="1">
                  <c:v>8.7535211267605639</c:v>
                </c:pt>
                <c:pt idx="2">
                  <c:v>8.8438967136150239</c:v>
                </c:pt>
                <c:pt idx="3">
                  <c:v>8.8372641509433958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Sheet1!$A$2:$A$6</c:f>
              <c:strCache>
                <c:ptCount val="4"/>
                <c:pt idx="0">
                  <c:v>Satisfaction with the quality of work performed on your vehicle</c:v>
                </c:pt>
                <c:pt idx="1">
                  <c:v>Total time required to service your vehicle</c:v>
                </c:pt>
                <c:pt idx="2">
                  <c:v>Thoroughness of maintenance/repair work performed</c:v>
                </c:pt>
                <c:pt idx="3">
                  <c:v>Condition/cleanliness of vehicle on return</c:v>
                </c:pt>
              </c:strCache>
            </c:strRef>
          </c:cat>
          <c:val>
            <c:numRef>
              <c:f>Sheet1!$C$2:$C$6</c:f>
              <c:numCache>
                <c:formatCode>#,##0.00;\-#,##0.00;</c:formatCode>
                <c:ptCount val="5"/>
                <c:pt idx="0">
                  <c:v>8.8448669201520911</c:v>
                </c:pt>
                <c:pt idx="1">
                  <c:v>8.7126524390243905</c:v>
                </c:pt>
                <c:pt idx="2">
                  <c:v>8.7745620715917738</c:v>
                </c:pt>
                <c:pt idx="3">
                  <c:v>8.8253241800152562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28922416"/>
        <c:axId val="-128921872"/>
        <c:extLst/>
      </c:barChart>
      <c:catAx>
        <c:axId val="-12892241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28921872"/>
        <c:crosses val="autoZero"/>
        <c:auto val="1"/>
        <c:lblAlgn val="ctr"/>
        <c:lblOffset val="100"/>
        <c:noMultiLvlLbl val="0"/>
      </c:catAx>
      <c:valAx>
        <c:axId val="-128921872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289224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20114960629921261"/>
          <c:w val="0.8739885006921353"/>
          <c:h val="0.597700787401574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Rating of dealer to follow you up regarding your vehicle services after delivery</c:v>
                </c:pt>
              </c:strCache>
            </c:strRef>
          </c:cat>
          <c:val>
            <c:numRef>
              <c:f>Sheet1!$B$2</c:f>
              <c:numCache>
                <c:formatCode>#,##0.00;\-#,##0.00;</c:formatCode>
                <c:ptCount val="1"/>
                <c:pt idx="0">
                  <c:v>8.9229629629629628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</c:f>
              <c:strCache>
                <c:ptCount val="1"/>
                <c:pt idx="0">
                  <c:v>Rating of dealer to follow you up regarding your vehicle services after delivery</c:v>
                </c:pt>
              </c:strCache>
            </c:strRef>
          </c:cat>
          <c:val>
            <c:numRef>
              <c:f>Sheet1!$C$2</c:f>
              <c:numCache>
                <c:formatCode>#,##0.00;\-#,##0.00;</c:formatCode>
                <c:ptCount val="1"/>
                <c:pt idx="0">
                  <c:v>8.891325071496663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28921328"/>
        <c:axId val="-128934384"/>
        <c:extLst/>
      </c:barChart>
      <c:catAx>
        <c:axId val="-128921328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28934384"/>
        <c:crosses val="autoZero"/>
        <c:auto val="1"/>
        <c:lblAlgn val="ctr"/>
        <c:lblOffset val="100"/>
        <c:noMultiLvlLbl val="0"/>
      </c:catAx>
      <c:valAx>
        <c:axId val="-128934384"/>
        <c:scaling>
          <c:orientation val="minMax"/>
          <c:max val="10"/>
          <c:min val="0"/>
        </c:scaling>
        <c:delete val="1"/>
        <c:axPos val="t"/>
        <c:numFmt formatCode="#,##0.00;\-#,##0.00;" sourceLinked="1"/>
        <c:majorTickMark val="out"/>
        <c:minorTickMark val="none"/>
        <c:tickLblPos val="nextTo"/>
        <c:crossAx val="-1289213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4.6199824550600191E-2"/>
          <c:w val="0.81000103480631114"/>
          <c:h val="0.914010613780147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Month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Service Advisor tell the reason of delay in service time</c:v>
                </c:pt>
                <c:pt idx="1">
                  <c:v>Work done right first time</c:v>
                </c:pt>
                <c:pt idx="2">
                  <c:v>Vehicle washed and vacuumed after service</c:v>
                </c:pt>
                <c:pt idx="3">
                  <c:v>Contacted after service</c:v>
                </c:pt>
              </c:strCache>
            </c:strRef>
          </c:cat>
          <c:val>
            <c:numRef>
              <c:f>Sheet1!$B$2:$B$5</c:f>
              <c:numCache>
                <c:formatCode>0%;\-0%;</c:formatCode>
                <c:ptCount val="4"/>
                <c:pt idx="0">
                  <c:v>0.73170731707317072</c:v>
                </c:pt>
                <c:pt idx="1">
                  <c:v>0.97303634232121927</c:v>
                </c:pt>
                <c:pt idx="2">
                  <c:v>0.72919109026963658</c:v>
                </c:pt>
                <c:pt idx="3">
                  <c:v>0.61899179366940216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D8-453E-8984-73F40268B2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Last Month</c:v>
                </c:pt>
              </c:strCache>
            </c:strRef>
          </c:tx>
          <c:spPr>
            <a:solidFill>
              <a:srgbClr val="008E94"/>
            </a:solidFill>
            <a:ln>
              <a:solidFill>
                <a:srgbClr val="008E94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1">
                    <a:solidFill>
                      <a:srgbClr val="008E9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Service Advisor tell the reason of delay in service time</c:v>
                </c:pt>
                <c:pt idx="1">
                  <c:v>Work done right first time</c:v>
                </c:pt>
                <c:pt idx="2">
                  <c:v>Vehicle washed and vacuumed after service</c:v>
                </c:pt>
                <c:pt idx="3">
                  <c:v>Contacted after service</c:v>
                </c:pt>
              </c:strCache>
            </c:strRef>
          </c:cat>
          <c:val>
            <c:numRef>
              <c:f>Sheet1!$C$2:$C$5</c:f>
              <c:numCache>
                <c:formatCode>0%;\-0%;</c:formatCode>
                <c:ptCount val="4"/>
                <c:pt idx="0">
                  <c:v>0.7142857142857143</c:v>
                </c:pt>
                <c:pt idx="1">
                  <c:v>0.95437262357414454</c:v>
                </c:pt>
                <c:pt idx="2">
                  <c:v>0.73460076045627376</c:v>
                </c:pt>
                <c:pt idx="3">
                  <c:v>0.65323193916349809</c:v>
                </c:pt>
              </c:numCache>
            </c:numRef>
          </c:val>
          <c:extLst xmlns:c15="http://schemas.microsoft.com/office/drawing/2012/chart" xmlns:c16r2="http://schemas.microsoft.com/office/drawing/2015/06/chart">
            <c:ext xmlns:c16="http://schemas.microsoft.com/office/drawing/2014/chart" uri="{C3380CC4-5D6E-409C-BE32-E72D297353CC}">
              <c16:uniqueId val="{00000000-5DCA-45CB-B0CA-F13ACC5C52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28926224"/>
        <c:axId val="-128931664"/>
        <c:extLst/>
      </c:barChart>
      <c:catAx>
        <c:axId val="-128926224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-128931664"/>
        <c:crosses val="autoZero"/>
        <c:auto val="1"/>
        <c:lblAlgn val="ctr"/>
        <c:lblOffset val="100"/>
        <c:noMultiLvlLbl val="0"/>
      </c:catAx>
      <c:valAx>
        <c:axId val="-128931664"/>
        <c:scaling>
          <c:orientation val="minMax"/>
          <c:max val="1"/>
          <c:min val="0"/>
        </c:scaling>
        <c:delete val="1"/>
        <c:axPos val="t"/>
        <c:numFmt formatCode="0%;\-0%;" sourceLinked="1"/>
        <c:majorTickMark val="out"/>
        <c:minorTickMark val="none"/>
        <c:tickLblPos val="nextTo"/>
        <c:crossAx val="-1289262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556435569407511E-2"/>
          <c:y val="9.6235542867164889E-2"/>
          <c:w val="0.58368273186598685"/>
          <c:h val="0.8268167296214377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CSI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B5E-4BF1-8813-37DCDDBF094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B5E-4BF1-8813-37DCDDBF094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B5E-4BF1-8813-37DCDDBF094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B5E-4BF1-8813-37DCDDBF09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1-3 days</c:v>
                </c:pt>
                <c:pt idx="1">
                  <c:v>4-7 days</c:v>
                </c:pt>
                <c:pt idx="2">
                  <c:v>More than 7 days</c:v>
                </c:pt>
                <c:pt idx="3">
                  <c:v>Don't know/Forget</c:v>
                </c:pt>
              </c:strCache>
            </c:strRef>
          </c:cat>
          <c:val>
            <c:numRef>
              <c:f>Sheet1!$B$2:$B$5</c:f>
              <c:numCache>
                <c:formatCode>0%;\-0%;</c:formatCode>
                <c:ptCount val="4"/>
                <c:pt idx="0">
                  <c:v>0.69318181818181823</c:v>
                </c:pt>
                <c:pt idx="1">
                  <c:v>0.18371212121212122</c:v>
                </c:pt>
                <c:pt idx="2">
                  <c:v>3.5984848484848488E-2</c:v>
                </c:pt>
                <c:pt idx="3">
                  <c:v>8.7121212121212127E-2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B5E-4BF1-8813-37DCDDBF09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9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03696389361675"/>
          <c:y val="0.48278893425096819"/>
          <c:w val="0.33507102738453992"/>
          <c:h val="0.281910707074643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944.77155913986655</c:v>
                </c:pt>
                <c:pt idx="1">
                  <c:v>967.14787171384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24592"/>
        <c:axId val="-12892894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2.04885717731205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944.77155913986655</c:v>
                </c:pt>
                <c:pt idx="1">
                  <c:v>951.35282754397645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24592"/>
        <c:axId val="-128928944"/>
      </c:lineChart>
      <c:catAx>
        <c:axId val="-12892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28944"/>
        <c:crosses val="autoZero"/>
        <c:auto val="1"/>
        <c:lblAlgn val="ctr"/>
        <c:lblOffset val="100"/>
        <c:noMultiLvlLbl val="0"/>
      </c:catAx>
      <c:valAx>
        <c:axId val="-12892894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2459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890.29938839566728</c:v>
                </c:pt>
                <c:pt idx="1">
                  <c:v>892.27670500218915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27312"/>
        <c:axId val="-12891915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890.29938839566728</c:v>
                </c:pt>
                <c:pt idx="1">
                  <c:v>890.98958381492571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2.04885717731204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27312"/>
        <c:axId val="-128919152"/>
      </c:lineChart>
      <c:catAx>
        <c:axId val="-12892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19152"/>
        <c:crosses val="autoZero"/>
        <c:auto val="1"/>
        <c:lblAlgn val="ctr"/>
        <c:lblOffset val="100"/>
        <c:noMultiLvlLbl val="0"/>
      </c:catAx>
      <c:valAx>
        <c:axId val="-12891915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2731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944.23167043584283</c:v>
                </c:pt>
                <c:pt idx="1">
                  <c:v>918.14084547941661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43088"/>
        <c:axId val="-12892785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944.23167043584283</c:v>
                </c:pt>
                <c:pt idx="1">
                  <c:v>936.40442294891511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3.07328576596806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43088"/>
        <c:axId val="-128927856"/>
      </c:lineChart>
      <c:catAx>
        <c:axId val="-12894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27856"/>
        <c:crosses val="autoZero"/>
        <c:auto val="1"/>
        <c:lblAlgn val="ctr"/>
        <c:lblOffset val="100"/>
        <c:noMultiLvlLbl val="0"/>
      </c:catAx>
      <c:valAx>
        <c:axId val="-128927856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4308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871.1208176447592</c:v>
                </c:pt>
                <c:pt idx="1">
                  <c:v>887.37401860032071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3840"/>
        <c:axId val="-12892078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2.561071471640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871.1208176447592</c:v>
                </c:pt>
                <c:pt idx="1">
                  <c:v>877.96427067868024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-2.048857177312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3840"/>
        <c:axId val="-128920784"/>
      </c:lineChart>
      <c:catAx>
        <c:axId val="-128933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20784"/>
        <c:crosses val="autoZero"/>
        <c:auto val="1"/>
        <c:lblAlgn val="ctr"/>
        <c:lblOffset val="100"/>
        <c:noMultiLvlLbl val="0"/>
      </c:catAx>
      <c:valAx>
        <c:axId val="-12892078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3840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947.35600166960012</c:v>
                </c:pt>
                <c:pt idx="1">
                  <c:v>985.53635940835011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6016"/>
        <c:axId val="-12894091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0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947.35600166960012</c:v>
                </c:pt>
                <c:pt idx="1">
                  <c:v>954.99207321735014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4.6952434581536977E-1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6016"/>
        <c:axId val="-128940912"/>
      </c:lineChart>
      <c:catAx>
        <c:axId val="-12893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40912"/>
        <c:crosses val="autoZero"/>
        <c:auto val="1"/>
        <c:lblAlgn val="ctr"/>
        <c:lblOffset val="100"/>
        <c:noMultiLvlLbl val="0"/>
      </c:catAx>
      <c:valAx>
        <c:axId val="-128940912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601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906.67206122345362</c:v>
                </c:pt>
                <c:pt idx="1">
                  <c:v>901.58351528213518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24048"/>
        <c:axId val="-12892024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906.67206122345362</c:v>
                </c:pt>
                <c:pt idx="1">
                  <c:v>904.89698705787657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24048"/>
        <c:axId val="-128920240"/>
      </c:lineChart>
      <c:catAx>
        <c:axId val="-12892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20240"/>
        <c:crosses val="autoZero"/>
        <c:auto val="1"/>
        <c:lblAlgn val="ctr"/>
        <c:lblOffset val="100"/>
        <c:noMultiLvlLbl val="0"/>
      </c:catAx>
      <c:valAx>
        <c:axId val="-12892024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2404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234004560905292E-2"/>
          <c:y val="0.12791923273912881"/>
          <c:w val="0.87477231329690341"/>
          <c:h val="0.67175847272363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C00000"/>
            </a:solidFill>
            <a:ln w="9525">
              <a:noFill/>
            </a:ln>
            <a:effectLst/>
          </c:spPr>
          <c:invertIfNegative val="0"/>
          <c:dLbls>
            <c:dLbl>
              <c:idx val="0"/>
              <c:layout/>
              <c:spPr/>
              <c:txPr>
                <a:bodyPr anchor="t"/>
                <a:lstStyle/>
                <a:p>
                  <a:pPr algn="ctr">
                    <a:defRPr lang="en-US" sz="1000" b="1" i="1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72D-4D6F-B2FC-53770BF211D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5BD-43DE-A9E0-CA842ABB6097}"/>
                </c:ext>
                <c:ext xmlns:c15="http://schemas.microsoft.com/office/drawing/2012/chart" uri="{CE6537A1-D6FC-4f65-9D91-7224C49458BB}"/>
              </c:extLst>
            </c:dLbl>
            <c:dLbl>
              <c:idx val="8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1CE-4A81-866C-61F3F2274526}"/>
                </c:ext>
                <c:ext xmlns:c15="http://schemas.microsoft.com/office/drawing/2012/chart" uri="{CE6537A1-D6FC-4f65-9D91-7224C49458BB}"/>
              </c:extLst>
            </c:dLbl>
            <c:dLbl>
              <c:idx val="9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A0C2-463A-B8A3-B158AB0D0256}"/>
                </c:ext>
                <c:ext xmlns:c15="http://schemas.microsoft.com/office/drawing/2012/chart" uri="{CE6537A1-D6FC-4f65-9D91-7224C49458BB}"/>
              </c:extLst>
            </c:dLbl>
            <c:dLbl>
              <c:idx val="11"/>
              <c:layout>
                <c:manualLayout>
                  <c:x val="-8.4157153919202071E-3"/>
                  <c:y val="-1.38945218748061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 algn="ctr">
                    <a:defRPr lang="en-US" sz="1000" b="1" i="0" u="none" strike="noStrike" kern="1200" baseline="0">
                      <a:solidFill>
                        <a:srgbClr val="1F497D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separator>. </c:separator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72D-4D6F-B2FC-53770BF211D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lang="en-US" sz="1000" b="1" i="1" u="none" strike="noStrike" kern="1200" baseline="0">
                    <a:solidFill>
                      <a:srgbClr val="1F497D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numRef>
              <c:f>Sheet1!$A$2:$A$13</c:f>
              <c:numCache>
                <c:formatCode>mmm\'yy</c:formatCode>
                <c:ptCount val="12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  <c:pt idx="3">
                  <c:v>44013</c:v>
                </c:pt>
                <c:pt idx="4">
                  <c:v>44044</c:v>
                </c:pt>
                <c:pt idx="5">
                  <c:v>44075</c:v>
                </c:pt>
                <c:pt idx="6">
                  <c:v>44105</c:v>
                </c:pt>
                <c:pt idx="7">
                  <c:v>44136</c:v>
                </c:pt>
                <c:pt idx="8">
                  <c:v>44166</c:v>
                </c:pt>
                <c:pt idx="9">
                  <c:v>44197</c:v>
                </c:pt>
                <c:pt idx="10">
                  <c:v>44228</c:v>
                </c:pt>
                <c:pt idx="11">
                  <c:v>44256</c:v>
                </c:pt>
              </c:numCache>
            </c:numRef>
          </c:cat>
          <c:val>
            <c:numRef>
              <c:f>Sheet1!$B$2:$B$13</c:f>
              <c:numCache>
                <c:formatCode>0.0%</c:formatCode>
                <c:ptCount val="12"/>
                <c:pt idx="0">
                  <c:v>1.7490494296577948E-2</c:v>
                </c:pt>
                <c:pt idx="1">
                  <c:v>1.1723329425556858E-2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72D-4D6F-B2FC-53770BF211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162543744"/>
        <c:axId val="-1162536672"/>
      </c:barChart>
      <c:dateAx>
        <c:axId val="-1162543744"/>
        <c:scaling>
          <c:orientation val="minMax"/>
        </c:scaling>
        <c:delete val="0"/>
        <c:axPos val="b"/>
        <c:numFmt formatCode="mmm\'yy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162536672"/>
        <c:crosses val="autoZero"/>
        <c:auto val="1"/>
        <c:lblOffset val="100"/>
        <c:baseTimeUnit val="months"/>
      </c:dateAx>
      <c:valAx>
        <c:axId val="-1162536672"/>
        <c:scaling>
          <c:orientation val="minMax"/>
          <c:max val="5.000000000000001E-2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-1162543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963.34277722922491</c:v>
                </c:pt>
                <c:pt idx="1">
                  <c:v>999.22960281427504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0576"/>
        <c:axId val="-12894798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963.34277722922491</c:v>
                </c:pt>
                <c:pt idx="1">
                  <c:v>972.31448362548747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0576"/>
        <c:axId val="-128947984"/>
      </c:lineChart>
      <c:catAx>
        <c:axId val="-12893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47984"/>
        <c:crosses val="autoZero"/>
        <c:auto val="1"/>
        <c:lblAlgn val="ctr"/>
        <c:lblOffset val="100"/>
        <c:noMultiLvlLbl val="0"/>
      </c:catAx>
      <c:valAx>
        <c:axId val="-12894798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057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896.77308612281331</c:v>
                </c:pt>
                <c:pt idx="1">
                  <c:v>896.89426556507863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18608"/>
        <c:axId val="-12892568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1.0244285886560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896.77308612281331</c:v>
                </c:pt>
                <c:pt idx="1">
                  <c:v>896.81608527974629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1.02442858865602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18608"/>
        <c:axId val="-128925680"/>
      </c:lineChart>
      <c:catAx>
        <c:axId val="-12891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25680"/>
        <c:crosses val="autoZero"/>
        <c:auto val="1"/>
        <c:lblAlgn val="ctr"/>
        <c:lblOffset val="100"/>
        <c:noMultiLvlLbl val="0"/>
      </c:catAx>
      <c:valAx>
        <c:axId val="-12892568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1860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951.04260641407143</c:v>
                </c:pt>
                <c:pt idx="1">
                  <c:v>862.71663863205004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6560"/>
        <c:axId val="-12892840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-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951.04260641407143</c:v>
                </c:pt>
                <c:pt idx="1">
                  <c:v>940.00186044131885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6560"/>
        <c:axId val="-128928400"/>
      </c:lineChart>
      <c:catAx>
        <c:axId val="-12893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28400"/>
        <c:crosses val="autoZero"/>
        <c:auto val="1"/>
        <c:lblAlgn val="ctr"/>
        <c:lblOffset val="100"/>
        <c:noMultiLvlLbl val="0"/>
      </c:catAx>
      <c:valAx>
        <c:axId val="-12892840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6560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876.27905895569506</c:v>
                </c:pt>
                <c:pt idx="1">
                  <c:v>878.16681015577785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23504"/>
        <c:axId val="-12894526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2.561071471640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876.27905895569506</c:v>
                </c:pt>
                <c:pt idx="1">
                  <c:v>876.96620039252548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2.048857177312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23504"/>
        <c:axId val="-128945264"/>
      </c:lineChart>
      <c:catAx>
        <c:axId val="-128923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45264"/>
        <c:crosses val="autoZero"/>
        <c:auto val="1"/>
        <c:lblAlgn val="ctr"/>
        <c:lblOffset val="100"/>
        <c:noMultiLvlLbl val="0"/>
      </c:catAx>
      <c:valAx>
        <c:axId val="-128945264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23504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955.29436929594999</c:v>
                </c:pt>
                <c:pt idx="1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5472"/>
        <c:axId val="-12891697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955.29436929594999</c:v>
                </c:pt>
                <c:pt idx="1">
                  <c:v>955.29436929594999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5472"/>
        <c:axId val="-128916976"/>
      </c:lineChart>
      <c:catAx>
        <c:axId val="-12893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16976"/>
        <c:crosses val="autoZero"/>
        <c:auto val="1"/>
        <c:lblAlgn val="ctr"/>
        <c:lblOffset val="100"/>
        <c:noMultiLvlLbl val="0"/>
      </c:catAx>
      <c:valAx>
        <c:axId val="-128916976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547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871.64863402756816</c:v>
                </c:pt>
                <c:pt idx="1">
                  <c:v>883.49578097055155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18064"/>
        <c:axId val="-12891752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2.56107147164006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871.64863402756816</c:v>
                </c:pt>
                <c:pt idx="1">
                  <c:v>876.85801778973109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2.048857177312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18064"/>
        <c:axId val="-128917520"/>
      </c:lineChart>
      <c:catAx>
        <c:axId val="-128918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17520"/>
        <c:crosses val="autoZero"/>
        <c:auto val="1"/>
        <c:lblAlgn val="ctr"/>
        <c:lblOffset val="100"/>
        <c:noMultiLvlLbl val="0"/>
      </c:catAx>
      <c:valAx>
        <c:axId val="-12891752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18064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mtClean="0"/>
                      <a:t>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916.30019895007501</c:v>
                </c:pt>
                <c:pt idx="1">
                  <c:v>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8736"/>
        <c:axId val="-128950160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2.048857177312047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916.30019895007501</c:v>
                </c:pt>
                <c:pt idx="1">
                  <c:v>916.30019895007501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6.8306010928961746E-3"/>
                  <c:y val="-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8736"/>
        <c:axId val="-128950160"/>
      </c:lineChart>
      <c:catAx>
        <c:axId val="-12893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50160"/>
        <c:crosses val="autoZero"/>
        <c:auto val="1"/>
        <c:lblAlgn val="ctr"/>
        <c:lblOffset val="100"/>
        <c:noMultiLvlLbl val="0"/>
      </c:catAx>
      <c:valAx>
        <c:axId val="-128950160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8736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879.64168535303816</c:v>
                </c:pt>
                <c:pt idx="1">
                  <c:v>874.13942157161239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34928"/>
        <c:axId val="-12893220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3.07328576596806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879.64168535303816</c:v>
                </c:pt>
                <c:pt idx="1">
                  <c:v>877.69398135961342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1.536642882984039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34928"/>
        <c:axId val="-128932208"/>
      </c:lineChart>
      <c:catAx>
        <c:axId val="-12893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32208"/>
        <c:crosses val="autoZero"/>
        <c:auto val="1"/>
        <c:lblAlgn val="ctr"/>
        <c:lblOffset val="100"/>
        <c:noMultiLvlLbl val="0"/>
      </c:catAx>
      <c:valAx>
        <c:axId val="-128932208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3492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954.6884821158751</c:v>
                </c:pt>
                <c:pt idx="1">
                  <c:v>980.21504062334998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16432"/>
        <c:axId val="-128949616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954.6884821158751</c:v>
                </c:pt>
                <c:pt idx="1">
                  <c:v>963.1973349517001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4.695243458153697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930</c:v>
                </c:pt>
                <c:pt idx="1">
                  <c:v>930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16432"/>
        <c:axId val="-128949616"/>
      </c:lineChart>
      <c:catAx>
        <c:axId val="-12891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49616"/>
        <c:crosses val="autoZero"/>
        <c:auto val="1"/>
        <c:lblAlgn val="ctr"/>
        <c:lblOffset val="100"/>
        <c:noMultiLvlLbl val="0"/>
      </c:catAx>
      <c:valAx>
        <c:axId val="-128949616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16432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6.6438200906704839E-2"/>
          <c:y val="0.26731146774075581"/>
          <c:w val="0.87408414857233752"/>
          <c:h val="0.58689208634135492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MTD</c:v>
                </c:pt>
              </c:strCache>
            </c:strRef>
          </c:tx>
          <c:spPr>
            <a:solidFill>
              <a:srgbClr val="1F497D"/>
            </a:solidFill>
            <a:ln w="9525" cap="flat" cmpd="sng" algn="ctr">
              <a:noFill/>
              <a:prstDash val="solid"/>
            </a:ln>
            <a:effectLst/>
          </c:spPr>
          <c:invertIfNegative val="0"/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D674-40AB-BBE4-D71D7C6E0D20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D674-40AB-BBE4-D71D7C6E0D20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D674-40AB-BBE4-D71D7C6E0D20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D674-40AB-BBE4-D71D7C6E0D20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D674-40AB-BBE4-D71D7C6E0D20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D674-40AB-BBE4-D71D7C6E0D20}"/>
              </c:ext>
            </c:extLst>
          </c:dPt>
          <c:dPt>
            <c:idx val="8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D674-40AB-BBE4-D71D7C6E0D20}"/>
              </c:ext>
            </c:extLst>
          </c:dPt>
          <c:dLbls>
            <c:spPr>
              <a:noFill/>
              <a:ln>
                <a:noFill/>
              </a:ln>
            </c:spPr>
            <c:txPr>
              <a:bodyPr/>
              <a:lstStyle/>
              <a:p>
                <a:pPr>
                  <a:defRPr sz="1000" b="1">
                    <a:solidFill>
                      <a:srgbClr val="1F497D"/>
                    </a:solidFill>
                    <a:latin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Sheet1!$D$2:$D$13</c:f>
              <c:numCache>
                <c:formatCode>#,##0;\-#,##0;</c:formatCode>
                <c:ptCount val="12"/>
                <c:pt idx="0">
                  <c:v>879.63094175991171</c:v>
                </c:pt>
                <c:pt idx="1">
                  <c:v>876.29174297748193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axId val="-128915888"/>
        <c:axId val="-12893764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YTD</c:v>
                </c:pt>
              </c:strCache>
            </c:strRef>
          </c:tx>
          <c:spPr>
            <a:ln w="22225">
              <a:solidFill>
                <a:srgbClr val="00D7E2"/>
              </a:solidFill>
            </a:ln>
            <a:effectLst/>
          </c:spPr>
          <c:marker>
            <c:symbol val="square"/>
            <c:size val="5"/>
            <c:spPr>
              <a:solidFill>
                <a:srgbClr val="00D7E2"/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2.561071471640056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00C6D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00C6D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Sheet1!$B$2:$B$13</c:f>
              <c:numCache>
                <c:formatCode>#,##0;\-#,##0;</c:formatCode>
                <c:ptCount val="12"/>
                <c:pt idx="0">
                  <c:v>879.63094175991171</c:v>
                </c:pt>
                <c:pt idx="1">
                  <c:v>877.90970527412344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9-D674-40AB-BBE4-D71D7C6E0D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FY20 BP</c:v>
                </c:pt>
              </c:strCache>
            </c:strRef>
          </c:tx>
          <c:spPr>
            <a:ln w="28575">
              <a:solidFill>
                <a:srgbClr val="C00000"/>
              </a:solidFill>
            </a:ln>
          </c:spPr>
          <c:marker>
            <c:symbol val="square"/>
            <c:size val="6"/>
            <c:spPr>
              <a:solidFill>
                <a:srgbClr val="C0504D"/>
              </a:solidFill>
              <a:ln>
                <a:noFill/>
              </a:ln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9.1074681238615673E-3"/>
                  <c:y val="-2.04885717731205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>
                      <a:solidFill>
                        <a:srgbClr val="C00000"/>
                      </a:solidFill>
                    </a:ln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Apr'20</c:v>
                </c:pt>
                <c:pt idx="1">
                  <c:v>May'20</c:v>
                </c:pt>
                <c:pt idx="2">
                  <c:v>Jun'20</c:v>
                </c:pt>
                <c:pt idx="3">
                  <c:v>Jul'20</c:v>
                </c:pt>
                <c:pt idx="4">
                  <c:v>Aug'20</c:v>
                </c:pt>
                <c:pt idx="5">
                  <c:v>Sep'20</c:v>
                </c:pt>
                <c:pt idx="6">
                  <c:v>Oct'20</c:v>
                </c:pt>
                <c:pt idx="7">
                  <c:v>Nov'20</c:v>
                </c:pt>
                <c:pt idx="8">
                  <c:v>Dec'20</c:v>
                </c:pt>
                <c:pt idx="9">
                  <c:v>Jan'21</c:v>
                </c:pt>
                <c:pt idx="10">
                  <c:v>Feb'21</c:v>
                </c:pt>
                <c:pt idx="11">
                  <c:v>Mar'21</c:v>
                </c:pt>
              </c:strCache>
            </c:strRef>
          </c:cat>
          <c:val>
            <c:numRef>
              <c:f>Sheet1!$C$2:$C$13</c:f>
              <c:numCache>
                <c:formatCode>#,##0;\-#,##0;</c:formatCode>
                <c:ptCount val="12"/>
                <c:pt idx="0">
                  <c:v>880</c:v>
                </c:pt>
                <c:pt idx="1">
                  <c:v>880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B-D674-40AB-BBE4-D71D7C6E0D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28915888"/>
        <c:axId val="-128937648"/>
      </c:lineChart>
      <c:catAx>
        <c:axId val="-12891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800" b="1"/>
            </a:pPr>
            <a:endParaRPr lang="en-US"/>
          </a:p>
        </c:txPr>
        <c:crossAx val="-128937648"/>
        <c:crosses val="autoZero"/>
        <c:auto val="1"/>
        <c:lblAlgn val="ctr"/>
        <c:lblOffset val="100"/>
        <c:noMultiLvlLbl val="0"/>
      </c:catAx>
      <c:valAx>
        <c:axId val="-128937648"/>
        <c:scaling>
          <c:orientation val="minMax"/>
          <c:max val="1000"/>
          <c:min val="700"/>
        </c:scaling>
        <c:delete val="1"/>
        <c:axPos val="l"/>
        <c:numFmt formatCode="General" sourceLinked="0"/>
        <c:majorTickMark val="out"/>
        <c:minorTickMark val="none"/>
        <c:tickLblPos val="nextTo"/>
        <c:crossAx val="-128915888"/>
        <c:crosses val="autoZero"/>
        <c:crossBetween val="between"/>
        <c:majorUnit val="50"/>
      </c:valAx>
      <c:spPr>
        <a:solidFill>
          <a:srgbClr val="FFFFFF"/>
        </a:solidFill>
        <a:ln w="25400">
          <a:noFill/>
        </a:ln>
      </c:spPr>
    </c:plotArea>
    <c:legend>
      <c:legendPos val="r"/>
      <c:layout>
        <c:manualLayout>
          <c:xMode val="edge"/>
          <c:yMode val="edge"/>
          <c:x val="0.4236111111111111"/>
          <c:y val="3.9035333845426977E-2"/>
          <c:w val="0.51620370370370372"/>
          <c:h val="0.14691988955959626"/>
        </c:manualLayout>
      </c:layout>
      <c:overlay val="1"/>
      <c:txPr>
        <a:bodyPr/>
        <a:lstStyle/>
        <a:p>
          <a:pPr>
            <a:defRPr sz="800" b="1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9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SI</c:v>
                </c:pt>
                <c:pt idx="1">
                  <c:v>SA</c:v>
                </c:pt>
                <c:pt idx="2">
                  <c:v>SF</c:v>
                </c:pt>
                <c:pt idx="3">
                  <c:v>VP</c:v>
                </c:pt>
                <c:pt idx="4">
                  <c:v>SQ</c:v>
                </c:pt>
              </c:strCache>
            </c:strRef>
          </c:cat>
          <c:val>
            <c:numRef>
              <c:f>Sheet1!$B$2:$B$6</c:f>
              <c:numCache>
                <c:formatCode>0%;\-0%;</c:formatCode>
                <c:ptCount val="5"/>
                <c:pt idx="0">
                  <c:v>9.0909090909090912E-2</c:v>
                </c:pt>
                <c:pt idx="1">
                  <c:v>0.27272727272727271</c:v>
                </c:pt>
                <c:pt idx="2">
                  <c:v>0.18181818181818182</c:v>
                </c:pt>
                <c:pt idx="3">
                  <c:v>0</c:v>
                </c:pt>
                <c:pt idx="4">
                  <c:v>0.45454545454545453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rgbClr val="5B9BD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D7D3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A5A5A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4472C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DF</c:v>
                </c:pt>
                <c:pt idx="1">
                  <c:v>SP</c:v>
                </c:pt>
                <c:pt idx="2">
                  <c:v>Deal</c:v>
                </c:pt>
                <c:pt idx="3">
                  <c:v>Adm</c:v>
                </c:pt>
                <c:pt idx="4">
                  <c:v>DT</c:v>
                </c:pt>
                <c:pt idx="5">
                  <c:v>DP</c:v>
                </c:pt>
              </c:strCache>
            </c:strRef>
          </c:cat>
          <c:val>
            <c:numRef>
              <c:f>Sheet1!$B$2:$B$7</c:f>
              <c:numCache>
                <c:formatCode>0%;\-0%;</c:formatCode>
                <c:ptCount val="6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SSI Score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#,##0;\-#,##0;</c:formatCode>
                <c:ptCount val="3"/>
                <c:pt idx="0">
                  <c:v>947.37847102799969</c:v>
                </c:pt>
                <c:pt idx="1">
                  <c:v>939.88269896313011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534496"/>
        <c:axId val="-1162531776"/>
      </c:lineChart>
      <c:dateAx>
        <c:axId val="-11625344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531776"/>
        <c:crosses val="autoZero"/>
        <c:auto val="1"/>
        <c:lblOffset val="100"/>
        <c:baseTimeUnit val="months"/>
      </c:dateAx>
      <c:valAx>
        <c:axId val="-1162531776"/>
        <c:scaling>
          <c:orientation val="minMax"/>
          <c:max val="1000"/>
          <c:min val="0"/>
        </c:scaling>
        <c:delete val="0"/>
        <c:axPos val="l"/>
        <c:majorGridlines/>
        <c:numFmt formatCode="#,##0;\-#,##0;#,##0" sourceLinked="0"/>
        <c:majorTickMark val="out"/>
        <c:minorTickMark val="none"/>
        <c:tickLblPos val="nextTo"/>
        <c:crossAx val="-1162534496"/>
        <c:crosses val="autoZero"/>
        <c:crossBetween val="between"/>
        <c:majorUnit val="500"/>
        <c:minorUnit val="40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 Initiation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9.0646258503401356</c:v>
                </c:pt>
                <c:pt idx="1">
                  <c:v>9.1919191919181813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541568"/>
        <c:axId val="-1162542656"/>
      </c:lineChart>
      <c:dateAx>
        <c:axId val="-1162541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542656"/>
        <c:crosses val="autoZero"/>
        <c:auto val="1"/>
        <c:lblOffset val="100"/>
        <c:baseTimeUnit val="months"/>
      </c:dateAx>
      <c:valAx>
        <c:axId val="-1162542656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1162541568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Dealership Facility</c:v>
                </c:pt>
              </c:strCache>
            </c:strRef>
          </c:tx>
          <c:spPr>
            <a:ln>
              <a:solidFill>
                <a:srgbClr val="ED6737"/>
              </a:solidFill>
            </a:ln>
          </c:spPr>
          <c:marker>
            <c:symbol val="circle"/>
            <c:size val="11"/>
            <c:spPr>
              <a:ln>
                <a:solidFill>
                  <a:srgbClr val="ED6737"/>
                </a:solidFill>
              </a:ln>
            </c:spPr>
          </c:marker>
          <c:dPt>
            <c:idx val="0"/>
            <c:marker>
              <c:spPr>
                <a:solidFill>
                  <a:schemeClr val="accent3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531-4C3F-9B55-984988CD5B4E}"/>
              </c:ext>
            </c:extLst>
          </c:dPt>
          <c:dPt>
            <c:idx val="1"/>
            <c:marker>
              <c:spPr>
                <a:solidFill>
                  <a:schemeClr val="accent2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531-4C3F-9B55-984988CD5B4E}"/>
              </c:ext>
            </c:extLst>
          </c:dPt>
          <c:dPt>
            <c:idx val="2"/>
            <c:marker>
              <c:spPr>
                <a:solidFill>
                  <a:schemeClr val="tx1"/>
                </a:solidFill>
                <a:ln>
                  <a:solidFill>
                    <a:srgbClr val="ED6737"/>
                  </a:solidFill>
                </a:ln>
              </c:spPr>
            </c:marker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531-4C3F-9B55-984988CD5B4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ED6737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>
                      <a:solidFill>
                        <a:srgbClr val="FBA321"/>
                      </a:solidFill>
                    </a:defRPr>
                  </a:pPr>
                  <a:endParaRPr lang="en-US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/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mmm\'yy</c:formatCode>
                <c:ptCount val="3"/>
                <c:pt idx="0">
                  <c:v>43922</c:v>
                </c:pt>
                <c:pt idx="1">
                  <c:v>43952</c:v>
                </c:pt>
                <c:pt idx="2">
                  <c:v>43983</c:v>
                </c:pt>
              </c:numCache>
            </c:numRef>
          </c:cat>
          <c:val>
            <c:numRef>
              <c:f>Sheet1!$B$2:$B$4</c:f>
              <c:numCache>
                <c:formatCode>#,##0.00;\-#,##0.00;</c:formatCode>
                <c:ptCount val="3"/>
                <c:pt idx="0">
                  <c:v>9.4158227848101248</c:v>
                </c:pt>
                <c:pt idx="1">
                  <c:v>9.1999999999999993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531-4C3F-9B55-984988CD5B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62531232"/>
        <c:axId val="-1162542112"/>
      </c:lineChart>
      <c:dateAx>
        <c:axId val="-116253123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162542112"/>
        <c:crosses val="autoZero"/>
        <c:auto val="1"/>
        <c:lblOffset val="100"/>
        <c:baseTimeUnit val="months"/>
      </c:dateAx>
      <c:valAx>
        <c:axId val="-1162542112"/>
        <c:scaling>
          <c:orientation val="minMax"/>
          <c:max val="10"/>
          <c:min val="0"/>
        </c:scaling>
        <c:delete val="1"/>
        <c:axPos val="l"/>
        <c:majorGridlines/>
        <c:numFmt formatCode="#,##0.00;\-#,##0.00;" sourceLinked="1"/>
        <c:majorTickMark val="out"/>
        <c:minorTickMark val="none"/>
        <c:tickLblPos val="nextTo"/>
        <c:crossAx val="-1162531232"/>
        <c:crosses val="autoZero"/>
        <c:crossBetween val="between"/>
        <c:majorUnit val="5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2D318-79FF-4F2B-B30E-D850C35D9380}" type="datetimeFigureOut">
              <a:rPr lang="en-US" smtClean="0"/>
              <a:t>06/19/20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19078-ABD5-44E3-A8E2-D296C0620F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28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A3D7C-E752-40CA-9F56-1B42F3A72C13}" type="datetimeFigureOut">
              <a:rPr lang="en-US" smtClean="0"/>
              <a:t>06/19/20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4E681-6812-4D40-9A76-4694F9558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4E681-6812-4D40-9A76-4694F9558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9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3" name="Straight Connector 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6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859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6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7391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56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936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774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4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17815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947333" y="6488856"/>
            <a:ext cx="10241492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20" name="Straight Connector 19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1918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5" name="Straight Connector 14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417382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176868" y="6488856"/>
            <a:ext cx="11011958" cy="36914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22" tIns="45710" rIns="91422" bIns="45710"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cxnSp>
        <p:nvCxnSpPr>
          <p:cNvPr id="14" name="Straight Connector 13"/>
          <p:cNvCxnSpPr/>
          <p:nvPr userDrawn="1"/>
        </p:nvCxnSpPr>
        <p:spPr>
          <a:xfrm>
            <a:off x="11727779" y="6524669"/>
            <a:ext cx="0" cy="297521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4678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58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57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0" name="TextBox 19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06725" y="0"/>
            <a:ext cx="7585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" y="1337935"/>
            <a:ext cx="4441586" cy="31590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/>
          <a:srcRect l="20305" t="65260" r="54634" b="14528"/>
          <a:stretch/>
        </p:blipFill>
        <p:spPr>
          <a:xfrm>
            <a:off x="367815" y="3990501"/>
            <a:ext cx="3927960" cy="17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61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330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16105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6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868645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16105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56993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40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 userDrawn="1"/>
        </p:nvSpPr>
        <p:spPr>
          <a:xfrm>
            <a:off x="0" y="762000"/>
            <a:ext cx="12188825" cy="573024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bg1">
              <a:lumMod val="75000"/>
              <a:alpha val="391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46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0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12" y="348087"/>
            <a:ext cx="121158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51543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24431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04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 userDrawn="1"/>
        </p:nvSpPr>
        <p:spPr>
          <a:xfrm>
            <a:off x="0" y="762000"/>
            <a:ext cx="12188825" cy="5730240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chemeClr val="bg1">
              <a:lumMod val="75000"/>
              <a:alpha val="3912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3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12" y="49196"/>
            <a:ext cx="121158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  <a:prstGeom prst="rect">
            <a:avLst/>
          </a:prstGeom>
          <a:solidFill>
            <a:srgbClr val="F9F9F9"/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78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75" y="0"/>
            <a:ext cx="12194823" cy="685958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749838" y="0"/>
            <a:ext cx="4738722" cy="5630862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" y="-1"/>
            <a:ext cx="12188825" cy="640080"/>
          </a:xfrm>
          <a:prstGeom prst="rect">
            <a:avLst/>
          </a:prstGeom>
          <a:gradFill rotWithShape="1">
            <a:gsLst>
              <a:gs pos="0">
                <a:srgbClr val="003F66">
                  <a:shade val="51000"/>
                  <a:satMod val="130000"/>
                </a:srgbClr>
              </a:gs>
              <a:gs pos="80000">
                <a:srgbClr val="003F66">
                  <a:shade val="93000"/>
                  <a:satMod val="130000"/>
                </a:srgbClr>
              </a:gs>
              <a:gs pos="100000">
                <a:srgbClr val="003F6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3F6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2800" b="1" kern="0">
              <a:solidFill>
                <a:srgbClr val="FFFFFF"/>
              </a:solidFill>
              <a:latin typeface="Nissan Brand Bold" panose="020B0804020204030204" pitchFamily="34" charset="0"/>
              <a:ea typeface="Verdana" panose="020B0604030504040204" pitchFamily="34" charset="0"/>
              <a:cs typeface="+mj-cs"/>
            </a:endParaRPr>
          </a:p>
        </p:txBody>
      </p:sp>
      <p:pic>
        <p:nvPicPr>
          <p:cNvPr id="17" name="図 4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11"/>
          <a:stretch/>
        </p:blipFill>
        <p:spPr bwMode="auto">
          <a:xfrm>
            <a:off x="2802467" y="6492240"/>
            <a:ext cx="9386358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 userDrawn="1"/>
        </p:nvSpPr>
        <p:spPr>
          <a:xfrm>
            <a:off x="0" y="6492240"/>
            <a:ext cx="3174139" cy="365760"/>
          </a:xfrm>
          <a:prstGeom prst="rect">
            <a:avLst/>
          </a:prstGeom>
          <a:noFill/>
        </p:spPr>
        <p:txBody>
          <a:bodyPr wrap="square" tIns="0" bIns="0" rtlCol="0" anchor="ctr">
            <a:noAutofit/>
          </a:bodyPr>
          <a:lstStyle/>
          <a:p>
            <a:r>
              <a:rPr lang="en-GB" sz="1600" b="1" smtClean="0"/>
              <a:t>NISSAN</a:t>
            </a:r>
            <a:r>
              <a:rPr lang="en-GB" sz="1600" b="1" baseline="0" smtClean="0"/>
              <a:t> MOTOR CORPORATION</a:t>
            </a:r>
            <a:endParaRPr lang="en-US" sz="1600" b="1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902479" y="6492240"/>
            <a:ext cx="2834640" cy="3657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lvl="0" fontAlgn="base">
              <a:spcBef>
                <a:spcPct val="0"/>
              </a:spcBef>
              <a:spcAft>
                <a:spcPct val="0"/>
              </a:spcAft>
              <a:defRPr kumimoji="1" sz="4000" b="1" kern="0">
                <a:solidFill>
                  <a:srgbClr val="FFFFFF"/>
                </a:solidFill>
                <a:latin typeface="Nissan Brand Bold" panose="020B0804020204030204" pitchFamily="34" charset="0"/>
                <a:ea typeface="Verdana" panose="020B0604030504040204" pitchFamily="34" charset="0"/>
                <a:cs typeface="Verdana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342892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6pPr>
            <a:lvl7pPr marL="685783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7pPr>
            <a:lvl8pPr marL="1028675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8pPr>
            <a:lvl9pPr marL="1371566" fontAlgn="base">
              <a:spcBef>
                <a:spcPct val="0"/>
              </a:spcBef>
              <a:spcAft>
                <a:spcPct val="0"/>
              </a:spcAft>
              <a:defRPr kumimoji="1" sz="2100">
                <a:solidFill>
                  <a:srgbClr val="000000"/>
                </a:solidFill>
                <a:latin typeface="NissanAG-Medium" pitchFamily="50" charset="0"/>
                <a:ea typeface="ＭＳ Ｐゴシック" charset="-128"/>
              </a:defRPr>
            </a:lvl9pPr>
          </a:lstStyle>
          <a:p>
            <a:r>
              <a:rPr lang="en-US" sz="1600" b="1" dirty="0" smtClean="0">
                <a:latin typeface="+mj-lt"/>
              </a:rPr>
              <a:t>Customer Quality – Local Survey</a:t>
            </a:r>
            <a:endParaRPr lang="en-US" sz="1600" b="1" dirty="0">
              <a:latin typeface="+mj-lt"/>
            </a:endParaRPr>
          </a:p>
        </p:txBody>
      </p:sp>
      <p:pic>
        <p:nvPicPr>
          <p:cNvPr id="22" name="Picture 2" descr="D:\Public\Pictures\Labeling Template\02_NSC_W.jp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599" y="6544284"/>
            <a:ext cx="1701801" cy="261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85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21897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2935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195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3689" y="6492875"/>
            <a:ext cx="972921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200" y="6519333"/>
            <a:ext cx="1137596" cy="304799"/>
            <a:chOff x="151791" y="5957092"/>
            <a:chExt cx="2014385" cy="539719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90BFA381-7EEA-415C-A6A9-D7309D8C8A35}"/>
                </a:ext>
              </a:extLst>
            </p:cNvPr>
            <p:cNvCxnSpPr>
              <a:cxnSpLocks/>
            </p:cNvCxnSpPr>
            <p:nvPr/>
          </p:nvCxnSpPr>
          <p:spPr>
            <a:xfrm>
              <a:off x="2166176" y="5957092"/>
              <a:ext cx="0" cy="539719"/>
            </a:xfrm>
            <a:prstGeom prst="line">
              <a:avLst/>
            </a:prstGeom>
            <a:ln w="19050" cap="rnd"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13" name="Freeform 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84432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48385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5112" y="430340"/>
            <a:ext cx="11658600" cy="326243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rgbClr val="48484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sp>
        <p:nvSpPr>
          <p:cNvPr id="15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9662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12" y="161050"/>
            <a:ext cx="11658600" cy="541687"/>
          </a:xfrm>
          <a:prstGeom prst="rect">
            <a:avLst/>
          </a:prstGeom>
        </p:spPr>
        <p:txBody>
          <a:bodyPr lIns="109728" tIns="54864" rIns="109728" bIns="54864" anchor="b">
            <a:spAutoFit/>
          </a:bodyPr>
          <a:lstStyle>
            <a:lvl1pPr algn="l">
              <a:lnSpc>
                <a:spcPct val="100000"/>
              </a:lnSpc>
              <a:defRPr sz="2800" b="1"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13796" y="6492875"/>
            <a:ext cx="10489109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61616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507" y="6492875"/>
            <a:ext cx="42976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rgbClr val="616161"/>
                </a:solidFill>
              </a:defRPr>
            </a:lvl1pPr>
          </a:lstStyle>
          <a:p>
            <a:fld id="{B48CA912-3543-4EFC-80B8-79B15DE59D0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727779" y="6488856"/>
            <a:ext cx="0" cy="36000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="" xmlns:a14="http://schemas.microsoft.com/office/drawing/2010/main" xmlns:p14="http://schemas.microsoft.com/office/powerpoint/2010/main" xmlns:a16="http://schemas.microsoft.com/office/drawing/2014/main" id="{2EF8179F-CAE5-4E6E-8E28-885037B3E7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200" y="6524852"/>
            <a:ext cx="1040518" cy="293750"/>
            <a:chOff x="973138" y="2413000"/>
            <a:chExt cx="7197725" cy="2032000"/>
          </a:xfrm>
        </p:grpSpPr>
        <p:sp>
          <p:nvSpPr>
            <p:cNvPr id="20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891E5EAC-CFDF-4E29-AF6A-B8BBE54EC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4114800"/>
              <a:ext cx="2727325" cy="330200"/>
            </a:xfrm>
            <a:custGeom>
              <a:avLst/>
              <a:gdLst>
                <a:gd name="T0" fmla="*/ 1602 w 1718"/>
                <a:gd name="T1" fmla="*/ 148 h 208"/>
                <a:gd name="T2" fmla="*/ 1586 w 1718"/>
                <a:gd name="T3" fmla="*/ 114 h 208"/>
                <a:gd name="T4" fmla="*/ 1594 w 1718"/>
                <a:gd name="T5" fmla="*/ 84 h 208"/>
                <a:gd name="T6" fmla="*/ 1600 w 1718"/>
                <a:gd name="T7" fmla="*/ 54 h 208"/>
                <a:gd name="T8" fmla="*/ 1642 w 1718"/>
                <a:gd name="T9" fmla="*/ 190 h 208"/>
                <a:gd name="T10" fmla="*/ 1572 w 1718"/>
                <a:gd name="T11" fmla="*/ 206 h 208"/>
                <a:gd name="T12" fmla="*/ 1556 w 1718"/>
                <a:gd name="T13" fmla="*/ 86 h 208"/>
                <a:gd name="T14" fmla="*/ 1552 w 1718"/>
                <a:gd name="T15" fmla="*/ 56 h 208"/>
                <a:gd name="T16" fmla="*/ 1550 w 1718"/>
                <a:gd name="T17" fmla="*/ 146 h 208"/>
                <a:gd name="T18" fmla="*/ 1568 w 1718"/>
                <a:gd name="T19" fmla="*/ 182 h 208"/>
                <a:gd name="T20" fmla="*/ 1512 w 1718"/>
                <a:gd name="T21" fmla="*/ 192 h 208"/>
                <a:gd name="T22" fmla="*/ 1526 w 1718"/>
                <a:gd name="T23" fmla="*/ 126 h 208"/>
                <a:gd name="T24" fmla="*/ 1250 w 1718"/>
                <a:gd name="T25" fmla="*/ 174 h 208"/>
                <a:gd name="T26" fmla="*/ 1264 w 1718"/>
                <a:gd name="T27" fmla="*/ 106 h 208"/>
                <a:gd name="T28" fmla="*/ 1264 w 1718"/>
                <a:gd name="T29" fmla="*/ 58 h 208"/>
                <a:gd name="T30" fmla="*/ 1302 w 1718"/>
                <a:gd name="T31" fmla="*/ 162 h 208"/>
                <a:gd name="T32" fmla="*/ 1376 w 1718"/>
                <a:gd name="T33" fmla="*/ 78 h 208"/>
                <a:gd name="T34" fmla="*/ 1464 w 1718"/>
                <a:gd name="T35" fmla="*/ 70 h 208"/>
                <a:gd name="T36" fmla="*/ 1430 w 1718"/>
                <a:gd name="T37" fmla="*/ 94 h 208"/>
                <a:gd name="T38" fmla="*/ 1382 w 1718"/>
                <a:gd name="T39" fmla="*/ 100 h 208"/>
                <a:gd name="T40" fmla="*/ 1214 w 1718"/>
                <a:gd name="T41" fmla="*/ 88 h 208"/>
                <a:gd name="T42" fmla="*/ 1200 w 1718"/>
                <a:gd name="T43" fmla="*/ 156 h 208"/>
                <a:gd name="T44" fmla="*/ 1216 w 1718"/>
                <a:gd name="T45" fmla="*/ 206 h 208"/>
                <a:gd name="T46" fmla="*/ 1158 w 1718"/>
                <a:gd name="T47" fmla="*/ 114 h 208"/>
                <a:gd name="T48" fmla="*/ 1232 w 1718"/>
                <a:gd name="T49" fmla="*/ 52 h 208"/>
                <a:gd name="T50" fmla="*/ 906 w 1718"/>
                <a:gd name="T51" fmla="*/ 156 h 208"/>
                <a:gd name="T52" fmla="*/ 878 w 1718"/>
                <a:gd name="T53" fmla="*/ 116 h 208"/>
                <a:gd name="T54" fmla="*/ 898 w 1718"/>
                <a:gd name="T55" fmla="*/ 84 h 208"/>
                <a:gd name="T56" fmla="*/ 904 w 1718"/>
                <a:gd name="T57" fmla="*/ 54 h 208"/>
                <a:gd name="T58" fmla="*/ 948 w 1718"/>
                <a:gd name="T59" fmla="*/ 190 h 208"/>
                <a:gd name="T60" fmla="*/ 878 w 1718"/>
                <a:gd name="T61" fmla="*/ 206 h 208"/>
                <a:gd name="T62" fmla="*/ 1050 w 1718"/>
                <a:gd name="T63" fmla="*/ 174 h 208"/>
                <a:gd name="T64" fmla="*/ 1012 w 1718"/>
                <a:gd name="T65" fmla="*/ 202 h 208"/>
                <a:gd name="T66" fmla="*/ 992 w 1718"/>
                <a:gd name="T67" fmla="*/ 12 h 208"/>
                <a:gd name="T68" fmla="*/ 1126 w 1718"/>
                <a:gd name="T69" fmla="*/ 0 h 208"/>
                <a:gd name="T70" fmla="*/ 812 w 1718"/>
                <a:gd name="T71" fmla="*/ 102 h 208"/>
                <a:gd name="T72" fmla="*/ 878 w 1718"/>
                <a:gd name="T73" fmla="*/ 54 h 208"/>
                <a:gd name="T74" fmla="*/ 850 w 1718"/>
                <a:gd name="T75" fmla="*/ 158 h 208"/>
                <a:gd name="T76" fmla="*/ 878 w 1718"/>
                <a:gd name="T77" fmla="*/ 182 h 208"/>
                <a:gd name="T78" fmla="*/ 812 w 1718"/>
                <a:gd name="T79" fmla="*/ 184 h 208"/>
                <a:gd name="T80" fmla="*/ 840 w 1718"/>
                <a:gd name="T81" fmla="*/ 124 h 208"/>
                <a:gd name="T82" fmla="*/ 438 w 1718"/>
                <a:gd name="T83" fmla="*/ 176 h 208"/>
                <a:gd name="T84" fmla="*/ 458 w 1718"/>
                <a:gd name="T85" fmla="*/ 202 h 208"/>
                <a:gd name="T86" fmla="*/ 446 w 1718"/>
                <a:gd name="T87" fmla="*/ 92 h 208"/>
                <a:gd name="T88" fmla="*/ 482 w 1718"/>
                <a:gd name="T89" fmla="*/ 80 h 208"/>
                <a:gd name="T90" fmla="*/ 562 w 1718"/>
                <a:gd name="T91" fmla="*/ 84 h 208"/>
                <a:gd name="T92" fmla="*/ 618 w 1718"/>
                <a:gd name="T93" fmla="*/ 92 h 208"/>
                <a:gd name="T94" fmla="*/ 566 w 1718"/>
                <a:gd name="T95" fmla="*/ 120 h 208"/>
                <a:gd name="T96" fmla="*/ 690 w 1718"/>
                <a:gd name="T97" fmla="*/ 66 h 208"/>
                <a:gd name="T98" fmla="*/ 774 w 1718"/>
                <a:gd name="T99" fmla="*/ 78 h 208"/>
                <a:gd name="T100" fmla="*/ 732 w 1718"/>
                <a:gd name="T101" fmla="*/ 90 h 208"/>
                <a:gd name="T102" fmla="*/ 682 w 1718"/>
                <a:gd name="T103" fmla="*/ 128 h 208"/>
                <a:gd name="T104" fmla="*/ 424 w 1718"/>
                <a:gd name="T105" fmla="*/ 84 h 208"/>
                <a:gd name="T106" fmla="*/ 424 w 1718"/>
                <a:gd name="T107" fmla="*/ 140 h 208"/>
                <a:gd name="T108" fmla="*/ 408 w 1718"/>
                <a:gd name="T109" fmla="*/ 206 h 208"/>
                <a:gd name="T110" fmla="*/ 352 w 1718"/>
                <a:gd name="T111" fmla="*/ 114 h 208"/>
                <a:gd name="T112" fmla="*/ 120 w 1718"/>
                <a:gd name="T113" fmla="*/ 56 h 208"/>
                <a:gd name="T114" fmla="*/ 194 w 1718"/>
                <a:gd name="T115" fmla="*/ 58 h 208"/>
                <a:gd name="T116" fmla="*/ 180 w 1718"/>
                <a:gd name="T117" fmla="*/ 122 h 208"/>
                <a:gd name="T118" fmla="*/ 130 w 1718"/>
                <a:gd name="T119" fmla="*/ 94 h 208"/>
                <a:gd name="T120" fmla="*/ 306 w 1718"/>
                <a:gd name="T121" fmla="*/ 84 h 208"/>
                <a:gd name="T122" fmla="*/ 334 w 1718"/>
                <a:gd name="T123" fmla="*/ 204 h 208"/>
                <a:gd name="T124" fmla="*/ 268 w 1718"/>
                <a:gd name="T125" fmla="*/ 18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18" h="208">
                  <a:moveTo>
                    <a:pt x="1572" y="206"/>
                  </a:moveTo>
                  <a:lnTo>
                    <a:pt x="1572" y="182"/>
                  </a:lnTo>
                  <a:lnTo>
                    <a:pt x="1572" y="182"/>
                  </a:lnTo>
                  <a:lnTo>
                    <a:pt x="1580" y="180"/>
                  </a:lnTo>
                  <a:lnTo>
                    <a:pt x="1586" y="178"/>
                  </a:lnTo>
                  <a:lnTo>
                    <a:pt x="1586" y="178"/>
                  </a:lnTo>
                  <a:lnTo>
                    <a:pt x="1592" y="172"/>
                  </a:lnTo>
                  <a:lnTo>
                    <a:pt x="1596" y="168"/>
                  </a:lnTo>
                  <a:lnTo>
                    <a:pt x="1596" y="168"/>
                  </a:lnTo>
                  <a:lnTo>
                    <a:pt x="1600" y="156"/>
                  </a:lnTo>
                  <a:lnTo>
                    <a:pt x="1600" y="156"/>
                  </a:lnTo>
                  <a:lnTo>
                    <a:pt x="1602" y="148"/>
                  </a:lnTo>
                  <a:lnTo>
                    <a:pt x="1602" y="132"/>
                  </a:lnTo>
                  <a:lnTo>
                    <a:pt x="1602" y="132"/>
                  </a:lnTo>
                  <a:lnTo>
                    <a:pt x="1594" y="136"/>
                  </a:lnTo>
                  <a:lnTo>
                    <a:pt x="1594" y="136"/>
                  </a:lnTo>
                  <a:lnTo>
                    <a:pt x="1586" y="138"/>
                  </a:lnTo>
                  <a:lnTo>
                    <a:pt x="1586" y="138"/>
                  </a:lnTo>
                  <a:lnTo>
                    <a:pt x="1578" y="140"/>
                  </a:lnTo>
                  <a:lnTo>
                    <a:pt x="1578" y="140"/>
                  </a:lnTo>
                  <a:lnTo>
                    <a:pt x="1572" y="140"/>
                  </a:lnTo>
                  <a:lnTo>
                    <a:pt x="1572" y="116"/>
                  </a:lnTo>
                  <a:lnTo>
                    <a:pt x="1572" y="116"/>
                  </a:lnTo>
                  <a:lnTo>
                    <a:pt x="1586" y="114"/>
                  </a:lnTo>
                  <a:lnTo>
                    <a:pt x="1586" y="114"/>
                  </a:lnTo>
                  <a:lnTo>
                    <a:pt x="1592" y="112"/>
                  </a:lnTo>
                  <a:lnTo>
                    <a:pt x="1598" y="110"/>
                  </a:lnTo>
                  <a:lnTo>
                    <a:pt x="1598" y="110"/>
                  </a:lnTo>
                  <a:lnTo>
                    <a:pt x="1600" y="106"/>
                  </a:lnTo>
                  <a:lnTo>
                    <a:pt x="1602" y="100"/>
                  </a:lnTo>
                  <a:lnTo>
                    <a:pt x="1602" y="100"/>
                  </a:lnTo>
                  <a:lnTo>
                    <a:pt x="1600" y="94"/>
                  </a:lnTo>
                  <a:lnTo>
                    <a:pt x="1598" y="90"/>
                  </a:lnTo>
                  <a:lnTo>
                    <a:pt x="1598" y="90"/>
                  </a:lnTo>
                  <a:lnTo>
                    <a:pt x="1596" y="86"/>
                  </a:lnTo>
                  <a:lnTo>
                    <a:pt x="1594" y="84"/>
                  </a:lnTo>
                  <a:lnTo>
                    <a:pt x="1594" y="84"/>
                  </a:lnTo>
                  <a:lnTo>
                    <a:pt x="1586" y="80"/>
                  </a:lnTo>
                  <a:lnTo>
                    <a:pt x="1586" y="80"/>
                  </a:lnTo>
                  <a:lnTo>
                    <a:pt x="1574" y="80"/>
                  </a:lnTo>
                  <a:lnTo>
                    <a:pt x="1574" y="80"/>
                  </a:lnTo>
                  <a:lnTo>
                    <a:pt x="1572" y="80"/>
                  </a:lnTo>
                  <a:lnTo>
                    <a:pt x="1572" y="54"/>
                  </a:lnTo>
                  <a:lnTo>
                    <a:pt x="1572" y="54"/>
                  </a:lnTo>
                  <a:lnTo>
                    <a:pt x="1576" y="52"/>
                  </a:lnTo>
                  <a:lnTo>
                    <a:pt x="1576" y="52"/>
                  </a:lnTo>
                  <a:lnTo>
                    <a:pt x="1600" y="54"/>
                  </a:lnTo>
                  <a:lnTo>
                    <a:pt x="1600" y="54"/>
                  </a:lnTo>
                  <a:lnTo>
                    <a:pt x="1610" y="56"/>
                  </a:lnTo>
                  <a:lnTo>
                    <a:pt x="1620" y="60"/>
                  </a:lnTo>
                  <a:lnTo>
                    <a:pt x="1620" y="60"/>
                  </a:lnTo>
                  <a:lnTo>
                    <a:pt x="1628" y="66"/>
                  </a:lnTo>
                  <a:lnTo>
                    <a:pt x="1636" y="74"/>
                  </a:lnTo>
                  <a:lnTo>
                    <a:pt x="1636" y="74"/>
                  </a:lnTo>
                  <a:lnTo>
                    <a:pt x="1640" y="82"/>
                  </a:lnTo>
                  <a:lnTo>
                    <a:pt x="1642" y="94"/>
                  </a:lnTo>
                  <a:lnTo>
                    <a:pt x="1642" y="172"/>
                  </a:lnTo>
                  <a:lnTo>
                    <a:pt x="1642" y="172"/>
                  </a:lnTo>
                  <a:lnTo>
                    <a:pt x="1642" y="190"/>
                  </a:lnTo>
                  <a:lnTo>
                    <a:pt x="1642" y="190"/>
                  </a:lnTo>
                  <a:lnTo>
                    <a:pt x="1644" y="198"/>
                  </a:lnTo>
                  <a:lnTo>
                    <a:pt x="1646" y="204"/>
                  </a:lnTo>
                  <a:lnTo>
                    <a:pt x="1606" y="204"/>
                  </a:lnTo>
                  <a:lnTo>
                    <a:pt x="1606" y="204"/>
                  </a:lnTo>
                  <a:lnTo>
                    <a:pt x="1604" y="198"/>
                  </a:lnTo>
                  <a:lnTo>
                    <a:pt x="1604" y="198"/>
                  </a:lnTo>
                  <a:lnTo>
                    <a:pt x="1602" y="190"/>
                  </a:lnTo>
                  <a:lnTo>
                    <a:pt x="1602" y="190"/>
                  </a:lnTo>
                  <a:lnTo>
                    <a:pt x="1592" y="198"/>
                  </a:lnTo>
                  <a:lnTo>
                    <a:pt x="1580" y="204"/>
                  </a:lnTo>
                  <a:lnTo>
                    <a:pt x="1580" y="204"/>
                  </a:lnTo>
                  <a:lnTo>
                    <a:pt x="1572" y="206"/>
                  </a:lnTo>
                  <a:lnTo>
                    <a:pt x="1572" y="206"/>
                  </a:lnTo>
                  <a:close/>
                  <a:moveTo>
                    <a:pt x="1718" y="204"/>
                  </a:moveTo>
                  <a:lnTo>
                    <a:pt x="1676" y="204"/>
                  </a:lnTo>
                  <a:lnTo>
                    <a:pt x="1676" y="0"/>
                  </a:lnTo>
                  <a:lnTo>
                    <a:pt x="1718" y="0"/>
                  </a:lnTo>
                  <a:lnTo>
                    <a:pt x="1718" y="204"/>
                  </a:lnTo>
                  <a:close/>
                  <a:moveTo>
                    <a:pt x="1572" y="54"/>
                  </a:moveTo>
                  <a:lnTo>
                    <a:pt x="1572" y="80"/>
                  </a:lnTo>
                  <a:lnTo>
                    <a:pt x="1572" y="80"/>
                  </a:lnTo>
                  <a:lnTo>
                    <a:pt x="1564" y="82"/>
                  </a:lnTo>
                  <a:lnTo>
                    <a:pt x="1556" y="86"/>
                  </a:lnTo>
                  <a:lnTo>
                    <a:pt x="1556" y="86"/>
                  </a:lnTo>
                  <a:lnTo>
                    <a:pt x="1550" y="92"/>
                  </a:lnTo>
                  <a:lnTo>
                    <a:pt x="1548" y="102"/>
                  </a:lnTo>
                  <a:lnTo>
                    <a:pt x="1508" y="102"/>
                  </a:lnTo>
                  <a:lnTo>
                    <a:pt x="1508" y="102"/>
                  </a:lnTo>
                  <a:lnTo>
                    <a:pt x="1510" y="90"/>
                  </a:lnTo>
                  <a:lnTo>
                    <a:pt x="1514" y="78"/>
                  </a:lnTo>
                  <a:lnTo>
                    <a:pt x="1514" y="78"/>
                  </a:lnTo>
                  <a:lnTo>
                    <a:pt x="1522" y="70"/>
                  </a:lnTo>
                  <a:lnTo>
                    <a:pt x="1530" y="64"/>
                  </a:lnTo>
                  <a:lnTo>
                    <a:pt x="1530" y="64"/>
                  </a:lnTo>
                  <a:lnTo>
                    <a:pt x="1540" y="58"/>
                  </a:lnTo>
                  <a:lnTo>
                    <a:pt x="1552" y="56"/>
                  </a:lnTo>
                  <a:lnTo>
                    <a:pt x="1552" y="56"/>
                  </a:lnTo>
                  <a:lnTo>
                    <a:pt x="1572" y="54"/>
                  </a:lnTo>
                  <a:lnTo>
                    <a:pt x="1572" y="54"/>
                  </a:lnTo>
                  <a:close/>
                  <a:moveTo>
                    <a:pt x="1572" y="116"/>
                  </a:moveTo>
                  <a:lnTo>
                    <a:pt x="1572" y="140"/>
                  </a:lnTo>
                  <a:lnTo>
                    <a:pt x="1572" y="140"/>
                  </a:lnTo>
                  <a:lnTo>
                    <a:pt x="1568" y="140"/>
                  </a:lnTo>
                  <a:lnTo>
                    <a:pt x="1568" y="140"/>
                  </a:lnTo>
                  <a:lnTo>
                    <a:pt x="1558" y="144"/>
                  </a:lnTo>
                  <a:lnTo>
                    <a:pt x="1558" y="144"/>
                  </a:lnTo>
                  <a:lnTo>
                    <a:pt x="1550" y="146"/>
                  </a:lnTo>
                  <a:lnTo>
                    <a:pt x="1550" y="146"/>
                  </a:lnTo>
                  <a:lnTo>
                    <a:pt x="1546" y="154"/>
                  </a:lnTo>
                  <a:lnTo>
                    <a:pt x="1546" y="154"/>
                  </a:lnTo>
                  <a:lnTo>
                    <a:pt x="1544" y="162"/>
                  </a:lnTo>
                  <a:lnTo>
                    <a:pt x="1544" y="162"/>
                  </a:lnTo>
                  <a:lnTo>
                    <a:pt x="1546" y="172"/>
                  </a:lnTo>
                  <a:lnTo>
                    <a:pt x="1546" y="172"/>
                  </a:lnTo>
                  <a:lnTo>
                    <a:pt x="1550" y="178"/>
                  </a:lnTo>
                  <a:lnTo>
                    <a:pt x="1550" y="178"/>
                  </a:lnTo>
                  <a:lnTo>
                    <a:pt x="1558" y="180"/>
                  </a:lnTo>
                  <a:lnTo>
                    <a:pt x="1558" y="180"/>
                  </a:lnTo>
                  <a:lnTo>
                    <a:pt x="1568" y="182"/>
                  </a:lnTo>
                  <a:lnTo>
                    <a:pt x="1568" y="182"/>
                  </a:lnTo>
                  <a:lnTo>
                    <a:pt x="1572" y="182"/>
                  </a:lnTo>
                  <a:lnTo>
                    <a:pt x="1572" y="206"/>
                  </a:lnTo>
                  <a:lnTo>
                    <a:pt x="1572" y="206"/>
                  </a:lnTo>
                  <a:lnTo>
                    <a:pt x="1554" y="208"/>
                  </a:lnTo>
                  <a:lnTo>
                    <a:pt x="1554" y="208"/>
                  </a:lnTo>
                  <a:lnTo>
                    <a:pt x="1544" y="208"/>
                  </a:lnTo>
                  <a:lnTo>
                    <a:pt x="1534" y="206"/>
                  </a:lnTo>
                  <a:lnTo>
                    <a:pt x="1534" y="206"/>
                  </a:lnTo>
                  <a:lnTo>
                    <a:pt x="1524" y="202"/>
                  </a:lnTo>
                  <a:lnTo>
                    <a:pt x="1518" y="198"/>
                  </a:lnTo>
                  <a:lnTo>
                    <a:pt x="1518" y="198"/>
                  </a:lnTo>
                  <a:lnTo>
                    <a:pt x="1512" y="192"/>
                  </a:lnTo>
                  <a:lnTo>
                    <a:pt x="1506" y="184"/>
                  </a:lnTo>
                  <a:lnTo>
                    <a:pt x="1506" y="184"/>
                  </a:lnTo>
                  <a:lnTo>
                    <a:pt x="1504" y="174"/>
                  </a:lnTo>
                  <a:lnTo>
                    <a:pt x="1504" y="164"/>
                  </a:lnTo>
                  <a:lnTo>
                    <a:pt x="1504" y="164"/>
                  </a:lnTo>
                  <a:lnTo>
                    <a:pt x="1504" y="152"/>
                  </a:lnTo>
                  <a:lnTo>
                    <a:pt x="1508" y="144"/>
                  </a:lnTo>
                  <a:lnTo>
                    <a:pt x="1508" y="144"/>
                  </a:lnTo>
                  <a:lnTo>
                    <a:pt x="1512" y="136"/>
                  </a:lnTo>
                  <a:lnTo>
                    <a:pt x="1518" y="130"/>
                  </a:lnTo>
                  <a:lnTo>
                    <a:pt x="1518" y="130"/>
                  </a:lnTo>
                  <a:lnTo>
                    <a:pt x="1526" y="126"/>
                  </a:lnTo>
                  <a:lnTo>
                    <a:pt x="1534" y="124"/>
                  </a:lnTo>
                  <a:lnTo>
                    <a:pt x="1534" y="124"/>
                  </a:lnTo>
                  <a:lnTo>
                    <a:pt x="1552" y="120"/>
                  </a:lnTo>
                  <a:lnTo>
                    <a:pt x="1552" y="120"/>
                  </a:lnTo>
                  <a:lnTo>
                    <a:pt x="1570" y="118"/>
                  </a:lnTo>
                  <a:lnTo>
                    <a:pt x="1572" y="116"/>
                  </a:lnTo>
                  <a:lnTo>
                    <a:pt x="1572" y="116"/>
                  </a:lnTo>
                  <a:close/>
                  <a:moveTo>
                    <a:pt x="1232" y="208"/>
                  </a:moveTo>
                  <a:lnTo>
                    <a:pt x="1232" y="178"/>
                  </a:lnTo>
                  <a:lnTo>
                    <a:pt x="1232" y="178"/>
                  </a:lnTo>
                  <a:lnTo>
                    <a:pt x="1242" y="176"/>
                  </a:lnTo>
                  <a:lnTo>
                    <a:pt x="1250" y="174"/>
                  </a:lnTo>
                  <a:lnTo>
                    <a:pt x="1250" y="174"/>
                  </a:lnTo>
                  <a:lnTo>
                    <a:pt x="1256" y="170"/>
                  </a:lnTo>
                  <a:lnTo>
                    <a:pt x="1260" y="164"/>
                  </a:lnTo>
                  <a:lnTo>
                    <a:pt x="1260" y="164"/>
                  </a:lnTo>
                  <a:lnTo>
                    <a:pt x="1264" y="156"/>
                  </a:lnTo>
                  <a:lnTo>
                    <a:pt x="1266" y="148"/>
                  </a:lnTo>
                  <a:lnTo>
                    <a:pt x="1266" y="148"/>
                  </a:lnTo>
                  <a:lnTo>
                    <a:pt x="1268" y="130"/>
                  </a:lnTo>
                  <a:lnTo>
                    <a:pt x="1268" y="130"/>
                  </a:lnTo>
                  <a:lnTo>
                    <a:pt x="1266" y="114"/>
                  </a:lnTo>
                  <a:lnTo>
                    <a:pt x="1266" y="114"/>
                  </a:lnTo>
                  <a:lnTo>
                    <a:pt x="1264" y="106"/>
                  </a:lnTo>
                  <a:lnTo>
                    <a:pt x="1260" y="98"/>
                  </a:lnTo>
                  <a:lnTo>
                    <a:pt x="1260" y="98"/>
                  </a:lnTo>
                  <a:lnTo>
                    <a:pt x="1256" y="92"/>
                  </a:lnTo>
                  <a:lnTo>
                    <a:pt x="1250" y="88"/>
                  </a:lnTo>
                  <a:lnTo>
                    <a:pt x="1250" y="88"/>
                  </a:lnTo>
                  <a:lnTo>
                    <a:pt x="1242" y="84"/>
                  </a:lnTo>
                  <a:lnTo>
                    <a:pt x="1232" y="8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48" y="54"/>
                  </a:lnTo>
                  <a:lnTo>
                    <a:pt x="1264" y="58"/>
                  </a:lnTo>
                  <a:lnTo>
                    <a:pt x="1264" y="58"/>
                  </a:lnTo>
                  <a:lnTo>
                    <a:pt x="1276" y="66"/>
                  </a:lnTo>
                  <a:lnTo>
                    <a:pt x="1288" y="74"/>
                  </a:lnTo>
                  <a:lnTo>
                    <a:pt x="1288" y="74"/>
                  </a:lnTo>
                  <a:lnTo>
                    <a:pt x="1296" y="86"/>
                  </a:lnTo>
                  <a:lnTo>
                    <a:pt x="1302" y="98"/>
                  </a:lnTo>
                  <a:lnTo>
                    <a:pt x="1302" y="98"/>
                  </a:lnTo>
                  <a:lnTo>
                    <a:pt x="1308" y="114"/>
                  </a:lnTo>
                  <a:lnTo>
                    <a:pt x="1308" y="130"/>
                  </a:lnTo>
                  <a:lnTo>
                    <a:pt x="1308" y="130"/>
                  </a:lnTo>
                  <a:lnTo>
                    <a:pt x="1308" y="148"/>
                  </a:lnTo>
                  <a:lnTo>
                    <a:pt x="1302" y="162"/>
                  </a:lnTo>
                  <a:lnTo>
                    <a:pt x="1302" y="162"/>
                  </a:lnTo>
                  <a:lnTo>
                    <a:pt x="1296" y="176"/>
                  </a:lnTo>
                  <a:lnTo>
                    <a:pt x="1288" y="188"/>
                  </a:lnTo>
                  <a:lnTo>
                    <a:pt x="1288" y="188"/>
                  </a:lnTo>
                  <a:lnTo>
                    <a:pt x="1276" y="196"/>
                  </a:lnTo>
                  <a:lnTo>
                    <a:pt x="1264" y="202"/>
                  </a:lnTo>
                  <a:lnTo>
                    <a:pt x="1264" y="202"/>
                  </a:lnTo>
                  <a:lnTo>
                    <a:pt x="1248" y="206"/>
                  </a:lnTo>
                  <a:lnTo>
                    <a:pt x="1232" y="208"/>
                  </a:lnTo>
                  <a:lnTo>
                    <a:pt x="1232" y="208"/>
                  </a:lnTo>
                  <a:close/>
                  <a:moveTo>
                    <a:pt x="1376" y="56"/>
                  </a:moveTo>
                  <a:lnTo>
                    <a:pt x="1376" y="78"/>
                  </a:lnTo>
                  <a:lnTo>
                    <a:pt x="1376" y="78"/>
                  </a:lnTo>
                  <a:lnTo>
                    <a:pt x="1376" y="78"/>
                  </a:lnTo>
                  <a:lnTo>
                    <a:pt x="1386" y="66"/>
                  </a:lnTo>
                  <a:lnTo>
                    <a:pt x="1396" y="58"/>
                  </a:lnTo>
                  <a:lnTo>
                    <a:pt x="1396" y="58"/>
                  </a:lnTo>
                  <a:lnTo>
                    <a:pt x="1410" y="54"/>
                  </a:lnTo>
                  <a:lnTo>
                    <a:pt x="1422" y="52"/>
                  </a:lnTo>
                  <a:lnTo>
                    <a:pt x="1422" y="52"/>
                  </a:lnTo>
                  <a:lnTo>
                    <a:pt x="1436" y="54"/>
                  </a:lnTo>
                  <a:lnTo>
                    <a:pt x="1448" y="58"/>
                  </a:lnTo>
                  <a:lnTo>
                    <a:pt x="1448" y="58"/>
                  </a:lnTo>
                  <a:lnTo>
                    <a:pt x="1458" y="62"/>
                  </a:lnTo>
                  <a:lnTo>
                    <a:pt x="1464" y="70"/>
                  </a:lnTo>
                  <a:lnTo>
                    <a:pt x="1464" y="70"/>
                  </a:lnTo>
                  <a:lnTo>
                    <a:pt x="1470" y="78"/>
                  </a:lnTo>
                  <a:lnTo>
                    <a:pt x="1474" y="88"/>
                  </a:lnTo>
                  <a:lnTo>
                    <a:pt x="1474" y="88"/>
                  </a:lnTo>
                  <a:lnTo>
                    <a:pt x="1476" y="100"/>
                  </a:lnTo>
                  <a:lnTo>
                    <a:pt x="1476" y="114"/>
                  </a:lnTo>
                  <a:lnTo>
                    <a:pt x="1476" y="204"/>
                  </a:lnTo>
                  <a:lnTo>
                    <a:pt x="1436" y="204"/>
                  </a:lnTo>
                  <a:lnTo>
                    <a:pt x="1436" y="122"/>
                  </a:lnTo>
                  <a:lnTo>
                    <a:pt x="1436" y="122"/>
                  </a:lnTo>
                  <a:lnTo>
                    <a:pt x="1434" y="106"/>
                  </a:lnTo>
                  <a:lnTo>
                    <a:pt x="1430" y="94"/>
                  </a:lnTo>
                  <a:lnTo>
                    <a:pt x="1430" y="94"/>
                  </a:lnTo>
                  <a:lnTo>
                    <a:pt x="1426" y="90"/>
                  </a:lnTo>
                  <a:lnTo>
                    <a:pt x="1422" y="88"/>
                  </a:lnTo>
                  <a:lnTo>
                    <a:pt x="1416" y="86"/>
                  </a:lnTo>
                  <a:lnTo>
                    <a:pt x="1410" y="84"/>
                  </a:lnTo>
                  <a:lnTo>
                    <a:pt x="1410" y="84"/>
                  </a:lnTo>
                  <a:lnTo>
                    <a:pt x="1402" y="86"/>
                  </a:lnTo>
                  <a:lnTo>
                    <a:pt x="1396" y="88"/>
                  </a:lnTo>
                  <a:lnTo>
                    <a:pt x="1390" y="90"/>
                  </a:lnTo>
                  <a:lnTo>
                    <a:pt x="1386" y="94"/>
                  </a:lnTo>
                  <a:lnTo>
                    <a:pt x="1386" y="94"/>
                  </a:lnTo>
                  <a:lnTo>
                    <a:pt x="1382" y="100"/>
                  </a:lnTo>
                  <a:lnTo>
                    <a:pt x="1380" y="108"/>
                  </a:lnTo>
                  <a:lnTo>
                    <a:pt x="1378" y="128"/>
                  </a:lnTo>
                  <a:lnTo>
                    <a:pt x="1378" y="204"/>
                  </a:lnTo>
                  <a:lnTo>
                    <a:pt x="1338" y="204"/>
                  </a:lnTo>
                  <a:lnTo>
                    <a:pt x="1338" y="56"/>
                  </a:lnTo>
                  <a:lnTo>
                    <a:pt x="1376" y="56"/>
                  </a:lnTo>
                  <a:close/>
                  <a:moveTo>
                    <a:pt x="1232" y="52"/>
                  </a:moveTo>
                  <a:lnTo>
                    <a:pt x="1232" y="84"/>
                  </a:lnTo>
                  <a:lnTo>
                    <a:pt x="1232" y="84"/>
                  </a:lnTo>
                  <a:lnTo>
                    <a:pt x="1232" y="84"/>
                  </a:lnTo>
                  <a:lnTo>
                    <a:pt x="1222" y="84"/>
                  </a:lnTo>
                  <a:lnTo>
                    <a:pt x="1214" y="88"/>
                  </a:lnTo>
                  <a:lnTo>
                    <a:pt x="1214" y="88"/>
                  </a:lnTo>
                  <a:lnTo>
                    <a:pt x="1208" y="92"/>
                  </a:lnTo>
                  <a:lnTo>
                    <a:pt x="1204" y="98"/>
                  </a:lnTo>
                  <a:lnTo>
                    <a:pt x="1204" y="98"/>
                  </a:lnTo>
                  <a:lnTo>
                    <a:pt x="1200" y="106"/>
                  </a:lnTo>
                  <a:lnTo>
                    <a:pt x="1198" y="114"/>
                  </a:lnTo>
                  <a:lnTo>
                    <a:pt x="1198" y="114"/>
                  </a:lnTo>
                  <a:lnTo>
                    <a:pt x="1196" y="130"/>
                  </a:lnTo>
                  <a:lnTo>
                    <a:pt x="1196" y="130"/>
                  </a:lnTo>
                  <a:lnTo>
                    <a:pt x="1198" y="148"/>
                  </a:lnTo>
                  <a:lnTo>
                    <a:pt x="1198" y="148"/>
                  </a:lnTo>
                  <a:lnTo>
                    <a:pt x="1200" y="156"/>
                  </a:lnTo>
                  <a:lnTo>
                    <a:pt x="1204" y="164"/>
                  </a:lnTo>
                  <a:lnTo>
                    <a:pt x="1204" y="164"/>
                  </a:lnTo>
                  <a:lnTo>
                    <a:pt x="1208" y="170"/>
                  </a:lnTo>
                  <a:lnTo>
                    <a:pt x="1214" y="174"/>
                  </a:lnTo>
                  <a:lnTo>
                    <a:pt x="1214" y="174"/>
                  </a:lnTo>
                  <a:lnTo>
                    <a:pt x="1222" y="176"/>
                  </a:lnTo>
                  <a:lnTo>
                    <a:pt x="1232" y="178"/>
                  </a:lnTo>
                  <a:lnTo>
                    <a:pt x="1232" y="17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32" y="208"/>
                  </a:lnTo>
                  <a:lnTo>
                    <a:pt x="1216" y="206"/>
                  </a:lnTo>
                  <a:lnTo>
                    <a:pt x="1200" y="202"/>
                  </a:lnTo>
                  <a:lnTo>
                    <a:pt x="1200" y="202"/>
                  </a:lnTo>
                  <a:lnTo>
                    <a:pt x="1188" y="196"/>
                  </a:lnTo>
                  <a:lnTo>
                    <a:pt x="1176" y="188"/>
                  </a:lnTo>
                  <a:lnTo>
                    <a:pt x="1176" y="188"/>
                  </a:lnTo>
                  <a:lnTo>
                    <a:pt x="1168" y="176"/>
                  </a:lnTo>
                  <a:lnTo>
                    <a:pt x="1162" y="162"/>
                  </a:lnTo>
                  <a:lnTo>
                    <a:pt x="1162" y="162"/>
                  </a:lnTo>
                  <a:lnTo>
                    <a:pt x="1158" y="148"/>
                  </a:lnTo>
                  <a:lnTo>
                    <a:pt x="1156" y="130"/>
                  </a:lnTo>
                  <a:lnTo>
                    <a:pt x="1156" y="130"/>
                  </a:lnTo>
                  <a:lnTo>
                    <a:pt x="1158" y="114"/>
                  </a:lnTo>
                  <a:lnTo>
                    <a:pt x="1162" y="98"/>
                  </a:lnTo>
                  <a:lnTo>
                    <a:pt x="1162" y="98"/>
                  </a:lnTo>
                  <a:lnTo>
                    <a:pt x="1168" y="86"/>
                  </a:lnTo>
                  <a:lnTo>
                    <a:pt x="1176" y="74"/>
                  </a:lnTo>
                  <a:lnTo>
                    <a:pt x="1176" y="74"/>
                  </a:lnTo>
                  <a:lnTo>
                    <a:pt x="1188" y="66"/>
                  </a:lnTo>
                  <a:lnTo>
                    <a:pt x="1200" y="58"/>
                  </a:lnTo>
                  <a:lnTo>
                    <a:pt x="1200" y="58"/>
                  </a:lnTo>
                  <a:lnTo>
                    <a:pt x="1216" y="54"/>
                  </a:lnTo>
                  <a:lnTo>
                    <a:pt x="1232" y="52"/>
                  </a:lnTo>
                  <a:lnTo>
                    <a:pt x="1232" y="52"/>
                  </a:lnTo>
                  <a:lnTo>
                    <a:pt x="1232" y="52"/>
                  </a:lnTo>
                  <a:close/>
                  <a:moveTo>
                    <a:pt x="878" y="206"/>
                  </a:moveTo>
                  <a:lnTo>
                    <a:pt x="878" y="182"/>
                  </a:lnTo>
                  <a:lnTo>
                    <a:pt x="878" y="182"/>
                  </a:lnTo>
                  <a:lnTo>
                    <a:pt x="886" y="180"/>
                  </a:lnTo>
                  <a:lnTo>
                    <a:pt x="892" y="178"/>
                  </a:lnTo>
                  <a:lnTo>
                    <a:pt x="892" y="178"/>
                  </a:lnTo>
                  <a:lnTo>
                    <a:pt x="898" y="172"/>
                  </a:lnTo>
                  <a:lnTo>
                    <a:pt x="902" y="168"/>
                  </a:lnTo>
                  <a:lnTo>
                    <a:pt x="902" y="168"/>
                  </a:lnTo>
                  <a:lnTo>
                    <a:pt x="904" y="162"/>
                  </a:lnTo>
                  <a:lnTo>
                    <a:pt x="906" y="156"/>
                  </a:lnTo>
                  <a:lnTo>
                    <a:pt x="906" y="156"/>
                  </a:lnTo>
                  <a:lnTo>
                    <a:pt x="906" y="148"/>
                  </a:lnTo>
                  <a:lnTo>
                    <a:pt x="906" y="132"/>
                  </a:lnTo>
                  <a:lnTo>
                    <a:pt x="906" y="132"/>
                  </a:lnTo>
                  <a:lnTo>
                    <a:pt x="900" y="136"/>
                  </a:lnTo>
                  <a:lnTo>
                    <a:pt x="900" y="136"/>
                  </a:lnTo>
                  <a:lnTo>
                    <a:pt x="892" y="138"/>
                  </a:lnTo>
                  <a:lnTo>
                    <a:pt x="892" y="138"/>
                  </a:lnTo>
                  <a:lnTo>
                    <a:pt x="882" y="140"/>
                  </a:lnTo>
                  <a:lnTo>
                    <a:pt x="882" y="140"/>
                  </a:lnTo>
                  <a:lnTo>
                    <a:pt x="878" y="140"/>
                  </a:lnTo>
                  <a:lnTo>
                    <a:pt x="878" y="116"/>
                  </a:lnTo>
                  <a:lnTo>
                    <a:pt x="878" y="116"/>
                  </a:lnTo>
                  <a:lnTo>
                    <a:pt x="892" y="114"/>
                  </a:lnTo>
                  <a:lnTo>
                    <a:pt x="892" y="114"/>
                  </a:lnTo>
                  <a:lnTo>
                    <a:pt x="898" y="112"/>
                  </a:lnTo>
                  <a:lnTo>
                    <a:pt x="902" y="110"/>
                  </a:lnTo>
                  <a:lnTo>
                    <a:pt x="902" y="110"/>
                  </a:lnTo>
                  <a:lnTo>
                    <a:pt x="906" y="106"/>
                  </a:lnTo>
                  <a:lnTo>
                    <a:pt x="906" y="100"/>
                  </a:lnTo>
                  <a:lnTo>
                    <a:pt x="906" y="100"/>
                  </a:lnTo>
                  <a:lnTo>
                    <a:pt x="906" y="94"/>
                  </a:lnTo>
                  <a:lnTo>
                    <a:pt x="904" y="90"/>
                  </a:lnTo>
                  <a:lnTo>
                    <a:pt x="904" y="90"/>
                  </a:lnTo>
                  <a:lnTo>
                    <a:pt x="898" y="84"/>
                  </a:lnTo>
                  <a:lnTo>
                    <a:pt x="898" y="84"/>
                  </a:lnTo>
                  <a:lnTo>
                    <a:pt x="890" y="80"/>
                  </a:lnTo>
                  <a:lnTo>
                    <a:pt x="890" y="80"/>
                  </a:lnTo>
                  <a:lnTo>
                    <a:pt x="880" y="80"/>
                  </a:lnTo>
                  <a:lnTo>
                    <a:pt x="880" y="80"/>
                  </a:lnTo>
                  <a:lnTo>
                    <a:pt x="878" y="80"/>
                  </a:lnTo>
                  <a:lnTo>
                    <a:pt x="878" y="54"/>
                  </a:lnTo>
                  <a:lnTo>
                    <a:pt x="878" y="54"/>
                  </a:lnTo>
                  <a:lnTo>
                    <a:pt x="882" y="52"/>
                  </a:lnTo>
                  <a:lnTo>
                    <a:pt x="882" y="52"/>
                  </a:lnTo>
                  <a:lnTo>
                    <a:pt x="904" y="54"/>
                  </a:lnTo>
                  <a:lnTo>
                    <a:pt x="904" y="54"/>
                  </a:lnTo>
                  <a:lnTo>
                    <a:pt x="916" y="56"/>
                  </a:lnTo>
                  <a:lnTo>
                    <a:pt x="926" y="60"/>
                  </a:lnTo>
                  <a:lnTo>
                    <a:pt x="926" y="60"/>
                  </a:lnTo>
                  <a:lnTo>
                    <a:pt x="934" y="66"/>
                  </a:lnTo>
                  <a:lnTo>
                    <a:pt x="940" y="74"/>
                  </a:lnTo>
                  <a:lnTo>
                    <a:pt x="940" y="74"/>
                  </a:lnTo>
                  <a:lnTo>
                    <a:pt x="946" y="82"/>
                  </a:lnTo>
                  <a:lnTo>
                    <a:pt x="946" y="94"/>
                  </a:lnTo>
                  <a:lnTo>
                    <a:pt x="946" y="172"/>
                  </a:lnTo>
                  <a:lnTo>
                    <a:pt x="946" y="172"/>
                  </a:lnTo>
                  <a:lnTo>
                    <a:pt x="948" y="190"/>
                  </a:lnTo>
                  <a:lnTo>
                    <a:pt x="948" y="190"/>
                  </a:lnTo>
                  <a:lnTo>
                    <a:pt x="950" y="198"/>
                  </a:lnTo>
                  <a:lnTo>
                    <a:pt x="952" y="204"/>
                  </a:lnTo>
                  <a:lnTo>
                    <a:pt x="910" y="204"/>
                  </a:lnTo>
                  <a:lnTo>
                    <a:pt x="910" y="204"/>
                  </a:lnTo>
                  <a:lnTo>
                    <a:pt x="908" y="198"/>
                  </a:lnTo>
                  <a:lnTo>
                    <a:pt x="908" y="198"/>
                  </a:lnTo>
                  <a:lnTo>
                    <a:pt x="908" y="190"/>
                  </a:lnTo>
                  <a:lnTo>
                    <a:pt x="908" y="190"/>
                  </a:lnTo>
                  <a:lnTo>
                    <a:pt x="898" y="198"/>
                  </a:lnTo>
                  <a:lnTo>
                    <a:pt x="886" y="204"/>
                  </a:lnTo>
                  <a:lnTo>
                    <a:pt x="886" y="204"/>
                  </a:lnTo>
                  <a:lnTo>
                    <a:pt x="878" y="206"/>
                  </a:lnTo>
                  <a:lnTo>
                    <a:pt x="878" y="206"/>
                  </a:lnTo>
                  <a:close/>
                  <a:moveTo>
                    <a:pt x="1062" y="56"/>
                  </a:moveTo>
                  <a:lnTo>
                    <a:pt x="1062" y="84"/>
                  </a:lnTo>
                  <a:lnTo>
                    <a:pt x="1032" y="84"/>
                  </a:lnTo>
                  <a:lnTo>
                    <a:pt x="1032" y="156"/>
                  </a:lnTo>
                  <a:lnTo>
                    <a:pt x="1032" y="156"/>
                  </a:lnTo>
                  <a:lnTo>
                    <a:pt x="1032" y="166"/>
                  </a:lnTo>
                  <a:lnTo>
                    <a:pt x="1036" y="170"/>
                  </a:lnTo>
                  <a:lnTo>
                    <a:pt x="1036" y="170"/>
                  </a:lnTo>
                  <a:lnTo>
                    <a:pt x="1040" y="174"/>
                  </a:lnTo>
                  <a:lnTo>
                    <a:pt x="1050" y="174"/>
                  </a:lnTo>
                  <a:lnTo>
                    <a:pt x="1050" y="174"/>
                  </a:lnTo>
                  <a:lnTo>
                    <a:pt x="1056" y="174"/>
                  </a:lnTo>
                  <a:lnTo>
                    <a:pt x="1056" y="174"/>
                  </a:lnTo>
                  <a:lnTo>
                    <a:pt x="1062" y="172"/>
                  </a:lnTo>
                  <a:lnTo>
                    <a:pt x="1062" y="204"/>
                  </a:lnTo>
                  <a:lnTo>
                    <a:pt x="1062" y="204"/>
                  </a:lnTo>
                  <a:lnTo>
                    <a:pt x="1050" y="206"/>
                  </a:lnTo>
                  <a:lnTo>
                    <a:pt x="1050" y="206"/>
                  </a:lnTo>
                  <a:lnTo>
                    <a:pt x="1038" y="206"/>
                  </a:lnTo>
                  <a:lnTo>
                    <a:pt x="1038" y="206"/>
                  </a:lnTo>
                  <a:lnTo>
                    <a:pt x="1020" y="204"/>
                  </a:lnTo>
                  <a:lnTo>
                    <a:pt x="1020" y="204"/>
                  </a:lnTo>
                  <a:lnTo>
                    <a:pt x="1012" y="202"/>
                  </a:lnTo>
                  <a:lnTo>
                    <a:pt x="1006" y="200"/>
                  </a:lnTo>
                  <a:lnTo>
                    <a:pt x="1006" y="200"/>
                  </a:lnTo>
                  <a:lnTo>
                    <a:pt x="1000" y="194"/>
                  </a:lnTo>
                  <a:lnTo>
                    <a:pt x="996" y="188"/>
                  </a:lnTo>
                  <a:lnTo>
                    <a:pt x="996" y="188"/>
                  </a:lnTo>
                  <a:lnTo>
                    <a:pt x="992" y="182"/>
                  </a:lnTo>
                  <a:lnTo>
                    <a:pt x="992" y="170"/>
                  </a:lnTo>
                  <a:lnTo>
                    <a:pt x="992" y="84"/>
                  </a:lnTo>
                  <a:lnTo>
                    <a:pt x="968" y="84"/>
                  </a:lnTo>
                  <a:lnTo>
                    <a:pt x="968" y="56"/>
                  </a:lnTo>
                  <a:lnTo>
                    <a:pt x="992" y="56"/>
                  </a:lnTo>
                  <a:lnTo>
                    <a:pt x="992" y="12"/>
                  </a:lnTo>
                  <a:lnTo>
                    <a:pt x="1032" y="12"/>
                  </a:lnTo>
                  <a:lnTo>
                    <a:pt x="1032" y="56"/>
                  </a:lnTo>
                  <a:lnTo>
                    <a:pt x="1062" y="56"/>
                  </a:lnTo>
                  <a:lnTo>
                    <a:pt x="1062" y="56"/>
                  </a:lnTo>
                  <a:close/>
                  <a:moveTo>
                    <a:pt x="1126" y="204"/>
                  </a:moveTo>
                  <a:lnTo>
                    <a:pt x="1086" y="204"/>
                  </a:lnTo>
                  <a:lnTo>
                    <a:pt x="1086" y="56"/>
                  </a:lnTo>
                  <a:lnTo>
                    <a:pt x="1126" y="56"/>
                  </a:lnTo>
                  <a:lnTo>
                    <a:pt x="1126" y="204"/>
                  </a:lnTo>
                  <a:lnTo>
                    <a:pt x="1126" y="204"/>
                  </a:lnTo>
                  <a:close/>
                  <a:moveTo>
                    <a:pt x="1086" y="0"/>
                  </a:moveTo>
                  <a:lnTo>
                    <a:pt x="1126" y="0"/>
                  </a:lnTo>
                  <a:lnTo>
                    <a:pt x="1126" y="34"/>
                  </a:lnTo>
                  <a:lnTo>
                    <a:pt x="1086" y="34"/>
                  </a:lnTo>
                  <a:lnTo>
                    <a:pt x="1086" y="0"/>
                  </a:lnTo>
                  <a:close/>
                  <a:moveTo>
                    <a:pt x="878" y="54"/>
                  </a:moveTo>
                  <a:lnTo>
                    <a:pt x="878" y="80"/>
                  </a:lnTo>
                  <a:lnTo>
                    <a:pt x="878" y="80"/>
                  </a:lnTo>
                  <a:lnTo>
                    <a:pt x="868" y="82"/>
                  </a:lnTo>
                  <a:lnTo>
                    <a:pt x="862" y="86"/>
                  </a:lnTo>
                  <a:lnTo>
                    <a:pt x="862" y="86"/>
                  </a:lnTo>
                  <a:lnTo>
                    <a:pt x="856" y="92"/>
                  </a:lnTo>
                  <a:lnTo>
                    <a:pt x="854" y="102"/>
                  </a:lnTo>
                  <a:lnTo>
                    <a:pt x="812" y="102"/>
                  </a:lnTo>
                  <a:lnTo>
                    <a:pt x="812" y="102"/>
                  </a:lnTo>
                  <a:lnTo>
                    <a:pt x="814" y="90"/>
                  </a:lnTo>
                  <a:lnTo>
                    <a:pt x="820" y="78"/>
                  </a:lnTo>
                  <a:lnTo>
                    <a:pt x="820" y="78"/>
                  </a:lnTo>
                  <a:lnTo>
                    <a:pt x="826" y="70"/>
                  </a:lnTo>
                  <a:lnTo>
                    <a:pt x="836" y="64"/>
                  </a:lnTo>
                  <a:lnTo>
                    <a:pt x="836" y="64"/>
                  </a:lnTo>
                  <a:lnTo>
                    <a:pt x="846" y="58"/>
                  </a:lnTo>
                  <a:lnTo>
                    <a:pt x="858" y="56"/>
                  </a:lnTo>
                  <a:lnTo>
                    <a:pt x="858" y="56"/>
                  </a:lnTo>
                  <a:lnTo>
                    <a:pt x="878" y="54"/>
                  </a:lnTo>
                  <a:lnTo>
                    <a:pt x="878" y="54"/>
                  </a:lnTo>
                  <a:close/>
                  <a:moveTo>
                    <a:pt x="878" y="116"/>
                  </a:moveTo>
                  <a:lnTo>
                    <a:pt x="878" y="140"/>
                  </a:lnTo>
                  <a:lnTo>
                    <a:pt x="878" y="140"/>
                  </a:lnTo>
                  <a:lnTo>
                    <a:pt x="872" y="140"/>
                  </a:lnTo>
                  <a:lnTo>
                    <a:pt x="872" y="140"/>
                  </a:lnTo>
                  <a:lnTo>
                    <a:pt x="864" y="144"/>
                  </a:lnTo>
                  <a:lnTo>
                    <a:pt x="864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0" y="154"/>
                  </a:lnTo>
                  <a:lnTo>
                    <a:pt x="850" y="154"/>
                  </a:lnTo>
                  <a:lnTo>
                    <a:pt x="850" y="158"/>
                  </a:lnTo>
                  <a:lnTo>
                    <a:pt x="848" y="162"/>
                  </a:lnTo>
                  <a:lnTo>
                    <a:pt x="848" y="162"/>
                  </a:lnTo>
                  <a:lnTo>
                    <a:pt x="850" y="168"/>
                  </a:lnTo>
                  <a:lnTo>
                    <a:pt x="850" y="172"/>
                  </a:lnTo>
                  <a:lnTo>
                    <a:pt x="850" y="172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64" y="180"/>
                  </a:lnTo>
                  <a:lnTo>
                    <a:pt x="86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8" y="182"/>
                  </a:lnTo>
                  <a:lnTo>
                    <a:pt x="878" y="206"/>
                  </a:lnTo>
                  <a:lnTo>
                    <a:pt x="878" y="206"/>
                  </a:lnTo>
                  <a:lnTo>
                    <a:pt x="858" y="208"/>
                  </a:lnTo>
                  <a:lnTo>
                    <a:pt x="858" y="208"/>
                  </a:lnTo>
                  <a:lnTo>
                    <a:pt x="848" y="208"/>
                  </a:lnTo>
                  <a:lnTo>
                    <a:pt x="838" y="206"/>
                  </a:lnTo>
                  <a:lnTo>
                    <a:pt x="838" y="206"/>
                  </a:lnTo>
                  <a:lnTo>
                    <a:pt x="830" y="202"/>
                  </a:lnTo>
                  <a:lnTo>
                    <a:pt x="822" y="19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12" y="184"/>
                  </a:lnTo>
                  <a:lnTo>
                    <a:pt x="812" y="184"/>
                  </a:lnTo>
                  <a:lnTo>
                    <a:pt x="810" y="174"/>
                  </a:lnTo>
                  <a:lnTo>
                    <a:pt x="808" y="164"/>
                  </a:lnTo>
                  <a:lnTo>
                    <a:pt x="808" y="164"/>
                  </a:lnTo>
                  <a:lnTo>
                    <a:pt x="810" y="152"/>
                  </a:lnTo>
                  <a:lnTo>
                    <a:pt x="812" y="144"/>
                  </a:lnTo>
                  <a:lnTo>
                    <a:pt x="812" y="144"/>
                  </a:lnTo>
                  <a:lnTo>
                    <a:pt x="818" y="136"/>
                  </a:lnTo>
                  <a:lnTo>
                    <a:pt x="824" y="130"/>
                  </a:lnTo>
                  <a:lnTo>
                    <a:pt x="824" y="130"/>
                  </a:lnTo>
                  <a:lnTo>
                    <a:pt x="832" y="126"/>
                  </a:lnTo>
                  <a:lnTo>
                    <a:pt x="840" y="124"/>
                  </a:lnTo>
                  <a:lnTo>
                    <a:pt x="840" y="124"/>
                  </a:lnTo>
                  <a:lnTo>
                    <a:pt x="858" y="120"/>
                  </a:lnTo>
                  <a:lnTo>
                    <a:pt x="858" y="120"/>
                  </a:lnTo>
                  <a:lnTo>
                    <a:pt x="876" y="118"/>
                  </a:lnTo>
                  <a:lnTo>
                    <a:pt x="878" y="116"/>
                  </a:lnTo>
                  <a:lnTo>
                    <a:pt x="878" y="116"/>
                  </a:lnTo>
                  <a:close/>
                  <a:moveTo>
                    <a:pt x="424" y="208"/>
                  </a:moveTo>
                  <a:lnTo>
                    <a:pt x="424" y="178"/>
                  </a:lnTo>
                  <a:lnTo>
                    <a:pt x="424" y="178"/>
                  </a:lnTo>
                  <a:lnTo>
                    <a:pt x="426" y="178"/>
                  </a:lnTo>
                  <a:lnTo>
                    <a:pt x="426" y="178"/>
                  </a:lnTo>
                  <a:lnTo>
                    <a:pt x="438" y="176"/>
                  </a:lnTo>
                  <a:lnTo>
                    <a:pt x="448" y="172"/>
                  </a:lnTo>
                  <a:lnTo>
                    <a:pt x="448" y="172"/>
                  </a:lnTo>
                  <a:lnTo>
                    <a:pt x="454" y="166"/>
                  </a:lnTo>
                  <a:lnTo>
                    <a:pt x="458" y="158"/>
                  </a:lnTo>
                  <a:lnTo>
                    <a:pt x="494" y="158"/>
                  </a:lnTo>
                  <a:lnTo>
                    <a:pt x="494" y="158"/>
                  </a:lnTo>
                  <a:lnTo>
                    <a:pt x="490" y="172"/>
                  </a:lnTo>
                  <a:lnTo>
                    <a:pt x="484" y="182"/>
                  </a:lnTo>
                  <a:lnTo>
                    <a:pt x="476" y="190"/>
                  </a:lnTo>
                  <a:lnTo>
                    <a:pt x="468" y="196"/>
                  </a:lnTo>
                  <a:lnTo>
                    <a:pt x="468" y="196"/>
                  </a:lnTo>
                  <a:lnTo>
                    <a:pt x="458" y="202"/>
                  </a:lnTo>
                  <a:lnTo>
                    <a:pt x="448" y="206"/>
                  </a:lnTo>
                  <a:lnTo>
                    <a:pt x="438" y="208"/>
                  </a:lnTo>
                  <a:lnTo>
                    <a:pt x="426" y="208"/>
                  </a:lnTo>
                  <a:lnTo>
                    <a:pt x="424" y="208"/>
                  </a:lnTo>
                  <a:lnTo>
                    <a:pt x="424" y="208"/>
                  </a:lnTo>
                  <a:close/>
                  <a:moveTo>
                    <a:pt x="424" y="140"/>
                  </a:moveTo>
                  <a:lnTo>
                    <a:pt x="424" y="114"/>
                  </a:lnTo>
                  <a:lnTo>
                    <a:pt x="456" y="114"/>
                  </a:lnTo>
                  <a:lnTo>
                    <a:pt x="456" y="114"/>
                  </a:lnTo>
                  <a:lnTo>
                    <a:pt x="452" y="102"/>
                  </a:lnTo>
                  <a:lnTo>
                    <a:pt x="446" y="92"/>
                  </a:lnTo>
                  <a:lnTo>
                    <a:pt x="446" y="92"/>
                  </a:lnTo>
                  <a:lnTo>
                    <a:pt x="442" y="88"/>
                  </a:lnTo>
                  <a:lnTo>
                    <a:pt x="438" y="86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4" y="52"/>
                  </a:lnTo>
                  <a:lnTo>
                    <a:pt x="426" y="52"/>
                  </a:lnTo>
                  <a:lnTo>
                    <a:pt x="426" y="52"/>
                  </a:lnTo>
                  <a:lnTo>
                    <a:pt x="442" y="54"/>
                  </a:lnTo>
                  <a:lnTo>
                    <a:pt x="458" y="60"/>
                  </a:lnTo>
                  <a:lnTo>
                    <a:pt x="458" y="60"/>
                  </a:lnTo>
                  <a:lnTo>
                    <a:pt x="470" y="68"/>
                  </a:lnTo>
                  <a:lnTo>
                    <a:pt x="482" y="80"/>
                  </a:lnTo>
                  <a:lnTo>
                    <a:pt x="482" y="80"/>
                  </a:lnTo>
                  <a:lnTo>
                    <a:pt x="488" y="92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24"/>
                  </a:lnTo>
                  <a:lnTo>
                    <a:pt x="496" y="140"/>
                  </a:lnTo>
                  <a:lnTo>
                    <a:pt x="424" y="140"/>
                  </a:lnTo>
                  <a:lnTo>
                    <a:pt x="424" y="140"/>
                  </a:lnTo>
                  <a:close/>
                  <a:moveTo>
                    <a:pt x="562" y="56"/>
                  </a:moveTo>
                  <a:lnTo>
                    <a:pt x="562" y="84"/>
                  </a:lnTo>
                  <a:lnTo>
                    <a:pt x="562" y="84"/>
                  </a:lnTo>
                  <a:lnTo>
                    <a:pt x="562" y="84"/>
                  </a:lnTo>
                  <a:lnTo>
                    <a:pt x="570" y="72"/>
                  </a:lnTo>
                  <a:lnTo>
                    <a:pt x="570" y="72"/>
                  </a:lnTo>
                  <a:lnTo>
                    <a:pt x="582" y="62"/>
                  </a:lnTo>
                  <a:lnTo>
                    <a:pt x="582" y="62"/>
                  </a:lnTo>
                  <a:lnTo>
                    <a:pt x="594" y="56"/>
                  </a:lnTo>
                  <a:lnTo>
                    <a:pt x="594" y="56"/>
                  </a:lnTo>
                  <a:lnTo>
                    <a:pt x="602" y="54"/>
                  </a:lnTo>
                  <a:lnTo>
                    <a:pt x="610" y="52"/>
                  </a:lnTo>
                  <a:lnTo>
                    <a:pt x="610" y="52"/>
                  </a:lnTo>
                  <a:lnTo>
                    <a:pt x="618" y="54"/>
                  </a:lnTo>
                  <a:lnTo>
                    <a:pt x="618" y="92"/>
                  </a:lnTo>
                  <a:lnTo>
                    <a:pt x="618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04" y="90"/>
                  </a:lnTo>
                  <a:lnTo>
                    <a:pt x="604" y="90"/>
                  </a:lnTo>
                  <a:lnTo>
                    <a:pt x="594" y="92"/>
                  </a:lnTo>
                  <a:lnTo>
                    <a:pt x="586" y="94"/>
                  </a:lnTo>
                  <a:lnTo>
                    <a:pt x="586" y="94"/>
                  </a:lnTo>
                  <a:lnTo>
                    <a:pt x="578" y="98"/>
                  </a:lnTo>
                  <a:lnTo>
                    <a:pt x="572" y="104"/>
                  </a:lnTo>
                  <a:lnTo>
                    <a:pt x="572" y="104"/>
                  </a:lnTo>
                  <a:lnTo>
                    <a:pt x="568" y="112"/>
                  </a:lnTo>
                  <a:lnTo>
                    <a:pt x="566" y="120"/>
                  </a:lnTo>
                  <a:lnTo>
                    <a:pt x="566" y="120"/>
                  </a:lnTo>
                  <a:lnTo>
                    <a:pt x="564" y="138"/>
                  </a:lnTo>
                  <a:lnTo>
                    <a:pt x="564" y="204"/>
                  </a:lnTo>
                  <a:lnTo>
                    <a:pt x="524" y="204"/>
                  </a:lnTo>
                  <a:lnTo>
                    <a:pt x="524" y="56"/>
                  </a:lnTo>
                  <a:lnTo>
                    <a:pt x="562" y="56"/>
                  </a:lnTo>
                  <a:lnTo>
                    <a:pt x="562" y="56"/>
                  </a:lnTo>
                  <a:close/>
                  <a:moveTo>
                    <a:pt x="680" y="56"/>
                  </a:moveTo>
                  <a:lnTo>
                    <a:pt x="680" y="78"/>
                  </a:lnTo>
                  <a:lnTo>
                    <a:pt x="682" y="78"/>
                  </a:lnTo>
                  <a:lnTo>
                    <a:pt x="682" y="78"/>
                  </a:lnTo>
                  <a:lnTo>
                    <a:pt x="690" y="66"/>
                  </a:lnTo>
                  <a:lnTo>
                    <a:pt x="702" y="58"/>
                  </a:lnTo>
                  <a:lnTo>
                    <a:pt x="702" y="58"/>
                  </a:lnTo>
                  <a:lnTo>
                    <a:pt x="714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42" y="54"/>
                  </a:lnTo>
                  <a:lnTo>
                    <a:pt x="754" y="58"/>
                  </a:lnTo>
                  <a:lnTo>
                    <a:pt x="754" y="58"/>
                  </a:lnTo>
                  <a:lnTo>
                    <a:pt x="762" y="62"/>
                  </a:lnTo>
                  <a:lnTo>
                    <a:pt x="770" y="70"/>
                  </a:lnTo>
                  <a:lnTo>
                    <a:pt x="770" y="70"/>
                  </a:lnTo>
                  <a:lnTo>
                    <a:pt x="774" y="78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80" y="100"/>
                  </a:lnTo>
                  <a:lnTo>
                    <a:pt x="780" y="114"/>
                  </a:lnTo>
                  <a:lnTo>
                    <a:pt x="780" y="204"/>
                  </a:lnTo>
                  <a:lnTo>
                    <a:pt x="740" y="204"/>
                  </a:lnTo>
                  <a:lnTo>
                    <a:pt x="740" y="122"/>
                  </a:lnTo>
                  <a:lnTo>
                    <a:pt x="740" y="122"/>
                  </a:lnTo>
                  <a:lnTo>
                    <a:pt x="738" y="106"/>
                  </a:lnTo>
                  <a:lnTo>
                    <a:pt x="734" y="94"/>
                  </a:lnTo>
                  <a:lnTo>
                    <a:pt x="734" y="94"/>
                  </a:lnTo>
                  <a:lnTo>
                    <a:pt x="732" y="90"/>
                  </a:lnTo>
                  <a:lnTo>
                    <a:pt x="726" y="88"/>
                  </a:lnTo>
                  <a:lnTo>
                    <a:pt x="722" y="86"/>
                  </a:lnTo>
                  <a:lnTo>
                    <a:pt x="714" y="84"/>
                  </a:lnTo>
                  <a:lnTo>
                    <a:pt x="714" y="84"/>
                  </a:lnTo>
                  <a:lnTo>
                    <a:pt x="706" y="86"/>
                  </a:lnTo>
                  <a:lnTo>
                    <a:pt x="700" y="88"/>
                  </a:lnTo>
                  <a:lnTo>
                    <a:pt x="694" y="90"/>
                  </a:lnTo>
                  <a:lnTo>
                    <a:pt x="690" y="94"/>
                  </a:lnTo>
                  <a:lnTo>
                    <a:pt x="690" y="94"/>
                  </a:lnTo>
                  <a:lnTo>
                    <a:pt x="688" y="100"/>
                  </a:lnTo>
                  <a:lnTo>
                    <a:pt x="684" y="108"/>
                  </a:lnTo>
                  <a:lnTo>
                    <a:pt x="682" y="128"/>
                  </a:lnTo>
                  <a:lnTo>
                    <a:pt x="682" y="204"/>
                  </a:lnTo>
                  <a:lnTo>
                    <a:pt x="642" y="204"/>
                  </a:lnTo>
                  <a:lnTo>
                    <a:pt x="642" y="56"/>
                  </a:lnTo>
                  <a:lnTo>
                    <a:pt x="680" y="56"/>
                  </a:lnTo>
                  <a:close/>
                  <a:moveTo>
                    <a:pt x="44" y="204"/>
                  </a:moveTo>
                  <a:lnTo>
                    <a:pt x="0" y="204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204"/>
                  </a:lnTo>
                  <a:lnTo>
                    <a:pt x="44" y="204"/>
                  </a:lnTo>
                  <a:close/>
                  <a:moveTo>
                    <a:pt x="424" y="52"/>
                  </a:moveTo>
                  <a:lnTo>
                    <a:pt x="424" y="84"/>
                  </a:lnTo>
                  <a:lnTo>
                    <a:pt x="424" y="84"/>
                  </a:lnTo>
                  <a:lnTo>
                    <a:pt x="414" y="84"/>
                  </a:lnTo>
                  <a:lnTo>
                    <a:pt x="408" y="86"/>
                  </a:lnTo>
                  <a:lnTo>
                    <a:pt x="408" y="86"/>
                  </a:lnTo>
                  <a:lnTo>
                    <a:pt x="402" y="90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392" y="106"/>
                  </a:lnTo>
                  <a:lnTo>
                    <a:pt x="392" y="106"/>
                  </a:lnTo>
                  <a:lnTo>
                    <a:pt x="390" y="114"/>
                  </a:lnTo>
                  <a:lnTo>
                    <a:pt x="424" y="114"/>
                  </a:lnTo>
                  <a:lnTo>
                    <a:pt x="424" y="140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92" y="150"/>
                  </a:lnTo>
                  <a:lnTo>
                    <a:pt x="394" y="158"/>
                  </a:lnTo>
                  <a:lnTo>
                    <a:pt x="396" y="164"/>
                  </a:lnTo>
                  <a:lnTo>
                    <a:pt x="400" y="168"/>
                  </a:lnTo>
                  <a:lnTo>
                    <a:pt x="400" y="168"/>
                  </a:lnTo>
                  <a:lnTo>
                    <a:pt x="410" y="176"/>
                  </a:lnTo>
                  <a:lnTo>
                    <a:pt x="424" y="178"/>
                  </a:lnTo>
                  <a:lnTo>
                    <a:pt x="424" y="208"/>
                  </a:lnTo>
                  <a:lnTo>
                    <a:pt x="424" y="208"/>
                  </a:lnTo>
                  <a:lnTo>
                    <a:pt x="408" y="206"/>
                  </a:lnTo>
                  <a:lnTo>
                    <a:pt x="394" y="202"/>
                  </a:lnTo>
                  <a:lnTo>
                    <a:pt x="394" y="202"/>
                  </a:lnTo>
                  <a:lnTo>
                    <a:pt x="382" y="196"/>
                  </a:lnTo>
                  <a:lnTo>
                    <a:pt x="370" y="186"/>
                  </a:lnTo>
                  <a:lnTo>
                    <a:pt x="370" y="186"/>
                  </a:lnTo>
                  <a:lnTo>
                    <a:pt x="362" y="176"/>
                  </a:lnTo>
                  <a:lnTo>
                    <a:pt x="356" y="162"/>
                  </a:lnTo>
                  <a:lnTo>
                    <a:pt x="356" y="162"/>
                  </a:lnTo>
                  <a:lnTo>
                    <a:pt x="352" y="148"/>
                  </a:lnTo>
                  <a:lnTo>
                    <a:pt x="350" y="130"/>
                  </a:lnTo>
                  <a:lnTo>
                    <a:pt x="350" y="130"/>
                  </a:lnTo>
                  <a:lnTo>
                    <a:pt x="352" y="114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62" y="86"/>
                  </a:lnTo>
                  <a:lnTo>
                    <a:pt x="370" y="76"/>
                  </a:lnTo>
                  <a:lnTo>
                    <a:pt x="370" y="76"/>
                  </a:lnTo>
                  <a:lnTo>
                    <a:pt x="382" y="66"/>
                  </a:lnTo>
                  <a:lnTo>
                    <a:pt x="394" y="58"/>
                  </a:lnTo>
                  <a:lnTo>
                    <a:pt x="394" y="58"/>
                  </a:lnTo>
                  <a:lnTo>
                    <a:pt x="408" y="54"/>
                  </a:lnTo>
                  <a:lnTo>
                    <a:pt x="424" y="52"/>
                  </a:lnTo>
                  <a:lnTo>
                    <a:pt x="424" y="52"/>
                  </a:lnTo>
                  <a:close/>
                  <a:moveTo>
                    <a:pt x="120" y="56"/>
                  </a:moveTo>
                  <a:lnTo>
                    <a:pt x="120" y="78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30" y="66"/>
                  </a:lnTo>
                  <a:lnTo>
                    <a:pt x="142" y="58"/>
                  </a:lnTo>
                  <a:lnTo>
                    <a:pt x="142" y="58"/>
                  </a:lnTo>
                  <a:lnTo>
                    <a:pt x="154" y="54"/>
                  </a:lnTo>
                  <a:lnTo>
                    <a:pt x="166" y="52"/>
                  </a:lnTo>
                  <a:lnTo>
                    <a:pt x="166" y="52"/>
                  </a:lnTo>
                  <a:lnTo>
                    <a:pt x="182" y="54"/>
                  </a:lnTo>
                  <a:lnTo>
                    <a:pt x="194" y="58"/>
                  </a:lnTo>
                  <a:lnTo>
                    <a:pt x="194" y="58"/>
                  </a:lnTo>
                  <a:lnTo>
                    <a:pt x="202" y="62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4" y="78"/>
                  </a:lnTo>
                  <a:lnTo>
                    <a:pt x="218" y="88"/>
                  </a:lnTo>
                  <a:lnTo>
                    <a:pt x="218" y="88"/>
                  </a:lnTo>
                  <a:lnTo>
                    <a:pt x="220" y="100"/>
                  </a:lnTo>
                  <a:lnTo>
                    <a:pt x="220" y="114"/>
                  </a:lnTo>
                  <a:lnTo>
                    <a:pt x="220" y="204"/>
                  </a:lnTo>
                  <a:lnTo>
                    <a:pt x="180" y="20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78" y="106"/>
                  </a:lnTo>
                  <a:lnTo>
                    <a:pt x="174" y="94"/>
                  </a:lnTo>
                  <a:lnTo>
                    <a:pt x="174" y="94"/>
                  </a:lnTo>
                  <a:lnTo>
                    <a:pt x="170" y="90"/>
                  </a:lnTo>
                  <a:lnTo>
                    <a:pt x="166" y="88"/>
                  </a:lnTo>
                  <a:lnTo>
                    <a:pt x="160" y="86"/>
                  </a:lnTo>
                  <a:lnTo>
                    <a:pt x="154" y="84"/>
                  </a:lnTo>
                  <a:lnTo>
                    <a:pt x="154" y="84"/>
                  </a:lnTo>
                  <a:lnTo>
                    <a:pt x="146" y="86"/>
                  </a:lnTo>
                  <a:lnTo>
                    <a:pt x="140" y="88"/>
                  </a:lnTo>
                  <a:lnTo>
                    <a:pt x="134" y="90"/>
                  </a:lnTo>
                  <a:lnTo>
                    <a:pt x="130" y="94"/>
                  </a:lnTo>
                  <a:lnTo>
                    <a:pt x="130" y="94"/>
                  </a:lnTo>
                  <a:lnTo>
                    <a:pt x="126" y="100"/>
                  </a:lnTo>
                  <a:lnTo>
                    <a:pt x="124" y="108"/>
                  </a:lnTo>
                  <a:lnTo>
                    <a:pt x="122" y="128"/>
                  </a:lnTo>
                  <a:lnTo>
                    <a:pt x="122" y="204"/>
                  </a:lnTo>
                  <a:lnTo>
                    <a:pt x="82" y="204"/>
                  </a:lnTo>
                  <a:lnTo>
                    <a:pt x="82" y="56"/>
                  </a:lnTo>
                  <a:lnTo>
                    <a:pt x="120" y="56"/>
                  </a:lnTo>
                  <a:lnTo>
                    <a:pt x="120" y="56"/>
                  </a:lnTo>
                  <a:close/>
                  <a:moveTo>
                    <a:pt x="334" y="56"/>
                  </a:moveTo>
                  <a:lnTo>
                    <a:pt x="334" y="84"/>
                  </a:lnTo>
                  <a:lnTo>
                    <a:pt x="306" y="84"/>
                  </a:lnTo>
                  <a:lnTo>
                    <a:pt x="306" y="156"/>
                  </a:lnTo>
                  <a:lnTo>
                    <a:pt x="306" y="156"/>
                  </a:lnTo>
                  <a:lnTo>
                    <a:pt x="306" y="166"/>
                  </a:lnTo>
                  <a:lnTo>
                    <a:pt x="308" y="170"/>
                  </a:lnTo>
                  <a:lnTo>
                    <a:pt x="308" y="170"/>
                  </a:lnTo>
                  <a:lnTo>
                    <a:pt x="314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28" y="174"/>
                  </a:lnTo>
                  <a:lnTo>
                    <a:pt x="328" y="174"/>
                  </a:lnTo>
                  <a:lnTo>
                    <a:pt x="334" y="172"/>
                  </a:lnTo>
                  <a:lnTo>
                    <a:pt x="334" y="204"/>
                  </a:lnTo>
                  <a:lnTo>
                    <a:pt x="334" y="204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12" y="206"/>
                  </a:lnTo>
                  <a:lnTo>
                    <a:pt x="312" y="206"/>
                  </a:lnTo>
                  <a:lnTo>
                    <a:pt x="294" y="204"/>
                  </a:lnTo>
                  <a:lnTo>
                    <a:pt x="294" y="204"/>
                  </a:lnTo>
                  <a:lnTo>
                    <a:pt x="286" y="202"/>
                  </a:lnTo>
                  <a:lnTo>
                    <a:pt x="278" y="200"/>
                  </a:lnTo>
                  <a:lnTo>
                    <a:pt x="278" y="200"/>
                  </a:lnTo>
                  <a:lnTo>
                    <a:pt x="272" y="194"/>
                  </a:lnTo>
                  <a:lnTo>
                    <a:pt x="268" y="188"/>
                  </a:lnTo>
                  <a:lnTo>
                    <a:pt x="268" y="188"/>
                  </a:lnTo>
                  <a:lnTo>
                    <a:pt x="266" y="182"/>
                  </a:lnTo>
                  <a:lnTo>
                    <a:pt x="264" y="170"/>
                  </a:lnTo>
                  <a:lnTo>
                    <a:pt x="264" y="84"/>
                  </a:lnTo>
                  <a:lnTo>
                    <a:pt x="240" y="84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64" y="12"/>
                  </a:lnTo>
                  <a:lnTo>
                    <a:pt x="306" y="12"/>
                  </a:lnTo>
                  <a:lnTo>
                    <a:pt x="306" y="56"/>
                  </a:lnTo>
                  <a:lnTo>
                    <a:pt x="334" y="56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1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295EA212-586E-495C-8BAC-233F56AB3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3138" y="2781300"/>
              <a:ext cx="5454650" cy="1108075"/>
            </a:xfrm>
            <a:custGeom>
              <a:avLst/>
              <a:gdLst>
                <a:gd name="T0" fmla="*/ 3292 w 3436"/>
                <a:gd name="T1" fmla="*/ 536 h 698"/>
                <a:gd name="T2" fmla="*/ 3202 w 3436"/>
                <a:gd name="T3" fmla="*/ 698 h 698"/>
                <a:gd name="T4" fmla="*/ 3220 w 3436"/>
                <a:gd name="T5" fmla="*/ 332 h 698"/>
                <a:gd name="T6" fmla="*/ 3368 w 3436"/>
                <a:gd name="T7" fmla="*/ 292 h 698"/>
                <a:gd name="T8" fmla="*/ 3202 w 3436"/>
                <a:gd name="T9" fmla="*/ 222 h 698"/>
                <a:gd name="T10" fmla="*/ 3104 w 3436"/>
                <a:gd name="T11" fmla="*/ 404 h 698"/>
                <a:gd name="T12" fmla="*/ 3182 w 3436"/>
                <a:gd name="T13" fmla="*/ 574 h 698"/>
                <a:gd name="T14" fmla="*/ 3054 w 3436"/>
                <a:gd name="T15" fmla="*/ 646 h 698"/>
                <a:gd name="T16" fmla="*/ 2968 w 3436"/>
                <a:gd name="T17" fmla="*/ 460 h 698"/>
                <a:gd name="T18" fmla="*/ 3072 w 3436"/>
                <a:gd name="T19" fmla="*/ 262 h 698"/>
                <a:gd name="T20" fmla="*/ 1782 w 3436"/>
                <a:gd name="T21" fmla="*/ 578 h 698"/>
                <a:gd name="T22" fmla="*/ 1932 w 3436"/>
                <a:gd name="T23" fmla="*/ 642 h 698"/>
                <a:gd name="T24" fmla="*/ 1782 w 3436"/>
                <a:gd name="T25" fmla="*/ 404 h 698"/>
                <a:gd name="T26" fmla="*/ 1782 w 3436"/>
                <a:gd name="T27" fmla="*/ 330 h 698"/>
                <a:gd name="T28" fmla="*/ 1950 w 3436"/>
                <a:gd name="T29" fmla="*/ 292 h 698"/>
                <a:gd name="T30" fmla="*/ 1782 w 3436"/>
                <a:gd name="T31" fmla="*/ 488 h 698"/>
                <a:gd name="T32" fmla="*/ 2138 w 3436"/>
                <a:gd name="T33" fmla="*/ 264 h 698"/>
                <a:gd name="T34" fmla="*/ 2346 w 3436"/>
                <a:gd name="T35" fmla="*/ 230 h 698"/>
                <a:gd name="T36" fmla="*/ 2478 w 3436"/>
                <a:gd name="T37" fmla="*/ 376 h 698"/>
                <a:gd name="T38" fmla="*/ 2328 w 3436"/>
                <a:gd name="T39" fmla="*/ 362 h 698"/>
                <a:gd name="T40" fmla="*/ 2196 w 3436"/>
                <a:gd name="T41" fmla="*/ 424 h 698"/>
                <a:gd name="T42" fmla="*/ 2684 w 3436"/>
                <a:gd name="T43" fmla="*/ 680 h 698"/>
                <a:gd name="T44" fmla="*/ 2544 w 3436"/>
                <a:gd name="T45" fmla="*/ 506 h 698"/>
                <a:gd name="T46" fmla="*/ 2608 w 3436"/>
                <a:gd name="T47" fmla="*/ 292 h 698"/>
                <a:gd name="T48" fmla="*/ 2800 w 3436"/>
                <a:gd name="T49" fmla="*/ 224 h 698"/>
                <a:gd name="T50" fmla="*/ 2848 w 3436"/>
                <a:gd name="T51" fmla="*/ 372 h 698"/>
                <a:gd name="T52" fmla="*/ 2712 w 3436"/>
                <a:gd name="T53" fmla="*/ 364 h 698"/>
                <a:gd name="T54" fmla="*/ 2712 w 3436"/>
                <a:gd name="T55" fmla="*/ 556 h 698"/>
                <a:gd name="T56" fmla="*/ 2852 w 3436"/>
                <a:gd name="T57" fmla="*/ 544 h 698"/>
                <a:gd name="T58" fmla="*/ 2774 w 3436"/>
                <a:gd name="T59" fmla="*/ 698 h 698"/>
                <a:gd name="T60" fmla="*/ 1690 w 3436"/>
                <a:gd name="T61" fmla="*/ 386 h 698"/>
                <a:gd name="T62" fmla="*/ 1746 w 3436"/>
                <a:gd name="T63" fmla="*/ 570 h 698"/>
                <a:gd name="T64" fmla="*/ 1634 w 3436"/>
                <a:gd name="T65" fmla="*/ 646 h 698"/>
                <a:gd name="T66" fmla="*/ 1548 w 3436"/>
                <a:gd name="T67" fmla="*/ 460 h 698"/>
                <a:gd name="T68" fmla="*/ 1652 w 3436"/>
                <a:gd name="T69" fmla="*/ 262 h 698"/>
                <a:gd name="T70" fmla="*/ 1258 w 3436"/>
                <a:gd name="T71" fmla="*/ 576 h 698"/>
                <a:gd name="T72" fmla="*/ 1360 w 3436"/>
                <a:gd name="T73" fmla="*/ 412 h 698"/>
                <a:gd name="T74" fmla="*/ 1274 w 3436"/>
                <a:gd name="T75" fmla="*/ 226 h 698"/>
                <a:gd name="T76" fmla="*/ 1490 w 3436"/>
                <a:gd name="T77" fmla="*/ 402 h 698"/>
                <a:gd name="T78" fmla="*/ 1400 w 3436"/>
                <a:gd name="T79" fmla="*/ 658 h 698"/>
                <a:gd name="T80" fmla="*/ 1214 w 3436"/>
                <a:gd name="T81" fmla="*/ 352 h 698"/>
                <a:gd name="T82" fmla="*/ 1180 w 3436"/>
                <a:gd name="T83" fmla="*/ 542 h 698"/>
                <a:gd name="T84" fmla="*/ 1168 w 3436"/>
                <a:gd name="T85" fmla="*/ 680 h 698"/>
                <a:gd name="T86" fmla="*/ 1030 w 3436"/>
                <a:gd name="T87" fmla="*/ 520 h 698"/>
                <a:gd name="T88" fmla="*/ 1078 w 3436"/>
                <a:gd name="T89" fmla="*/ 308 h 698"/>
                <a:gd name="T90" fmla="*/ 1248 w 3436"/>
                <a:gd name="T91" fmla="*/ 224 h 698"/>
                <a:gd name="T92" fmla="*/ 1024 w 3436"/>
                <a:gd name="T93" fmla="*/ 460 h 698"/>
                <a:gd name="T94" fmla="*/ 858 w 3436"/>
                <a:gd name="T95" fmla="*/ 288 h 698"/>
                <a:gd name="T96" fmla="*/ 694 w 3436"/>
                <a:gd name="T97" fmla="*/ 344 h 698"/>
                <a:gd name="T98" fmla="*/ 802 w 3436"/>
                <a:gd name="T99" fmla="*/ 484 h 698"/>
                <a:gd name="T100" fmla="*/ 720 w 3436"/>
                <a:gd name="T101" fmla="*/ 698 h 698"/>
                <a:gd name="T102" fmla="*/ 472 w 3436"/>
                <a:gd name="T103" fmla="*/ 2 h 698"/>
                <a:gd name="T104" fmla="*/ 694 w 3436"/>
                <a:gd name="T105" fmla="*/ 222 h 698"/>
                <a:gd name="T106" fmla="*/ 524 w 3436"/>
                <a:gd name="T107" fmla="*/ 292 h 698"/>
                <a:gd name="T108" fmla="*/ 524 w 3436"/>
                <a:gd name="T109" fmla="*/ 628 h 698"/>
                <a:gd name="T110" fmla="*/ 694 w 3436"/>
                <a:gd name="T111" fmla="*/ 576 h 698"/>
                <a:gd name="T112" fmla="*/ 592 w 3436"/>
                <a:gd name="T113" fmla="*/ 416 h 698"/>
                <a:gd name="T114" fmla="*/ 134 w 3436"/>
                <a:gd name="T115" fmla="*/ 264 h 698"/>
                <a:gd name="T116" fmla="*/ 0 w 3436"/>
                <a:gd name="T117" fmla="*/ 2 h 698"/>
                <a:gd name="T118" fmla="*/ 466 w 3436"/>
                <a:gd name="T119" fmla="*/ 52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36" h="698">
                  <a:moveTo>
                    <a:pt x="3202" y="698"/>
                  </a:moveTo>
                  <a:lnTo>
                    <a:pt x="3202" y="578"/>
                  </a:lnTo>
                  <a:lnTo>
                    <a:pt x="3202" y="578"/>
                  </a:lnTo>
                  <a:lnTo>
                    <a:pt x="3208" y="578"/>
                  </a:lnTo>
                  <a:lnTo>
                    <a:pt x="3208" y="578"/>
                  </a:lnTo>
                  <a:lnTo>
                    <a:pt x="3220" y="576"/>
                  </a:lnTo>
                  <a:lnTo>
                    <a:pt x="3230" y="574"/>
                  </a:lnTo>
                  <a:lnTo>
                    <a:pt x="3240" y="572"/>
                  </a:lnTo>
                  <a:lnTo>
                    <a:pt x="3252" y="566"/>
                  </a:lnTo>
                  <a:lnTo>
                    <a:pt x="3272" y="554"/>
                  </a:lnTo>
                  <a:lnTo>
                    <a:pt x="3292" y="536"/>
                  </a:lnTo>
                  <a:lnTo>
                    <a:pt x="3370" y="624"/>
                  </a:lnTo>
                  <a:lnTo>
                    <a:pt x="3370" y="624"/>
                  </a:lnTo>
                  <a:lnTo>
                    <a:pt x="3352" y="642"/>
                  </a:lnTo>
                  <a:lnTo>
                    <a:pt x="3332" y="658"/>
                  </a:lnTo>
                  <a:lnTo>
                    <a:pt x="3312" y="670"/>
                  </a:lnTo>
                  <a:lnTo>
                    <a:pt x="3290" y="680"/>
                  </a:lnTo>
                  <a:lnTo>
                    <a:pt x="3270" y="688"/>
                  </a:lnTo>
                  <a:lnTo>
                    <a:pt x="3248" y="694"/>
                  </a:lnTo>
                  <a:lnTo>
                    <a:pt x="3224" y="698"/>
                  </a:lnTo>
                  <a:lnTo>
                    <a:pt x="3202" y="698"/>
                  </a:lnTo>
                  <a:lnTo>
                    <a:pt x="3202" y="698"/>
                  </a:lnTo>
                  <a:close/>
                  <a:moveTo>
                    <a:pt x="3202" y="488"/>
                  </a:moveTo>
                  <a:lnTo>
                    <a:pt x="3202" y="404"/>
                  </a:lnTo>
                  <a:lnTo>
                    <a:pt x="3300" y="404"/>
                  </a:lnTo>
                  <a:lnTo>
                    <a:pt x="3300" y="404"/>
                  </a:lnTo>
                  <a:lnTo>
                    <a:pt x="3294" y="388"/>
                  </a:lnTo>
                  <a:lnTo>
                    <a:pt x="3288" y="374"/>
                  </a:lnTo>
                  <a:lnTo>
                    <a:pt x="3278" y="360"/>
                  </a:lnTo>
                  <a:lnTo>
                    <a:pt x="3266" y="350"/>
                  </a:lnTo>
                  <a:lnTo>
                    <a:pt x="3252" y="342"/>
                  </a:lnTo>
                  <a:lnTo>
                    <a:pt x="3236" y="336"/>
                  </a:lnTo>
                  <a:lnTo>
                    <a:pt x="3220" y="332"/>
                  </a:lnTo>
                  <a:lnTo>
                    <a:pt x="3202" y="330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26" y="224"/>
                  </a:lnTo>
                  <a:lnTo>
                    <a:pt x="3250" y="226"/>
                  </a:lnTo>
                  <a:lnTo>
                    <a:pt x="3272" y="232"/>
                  </a:lnTo>
                  <a:lnTo>
                    <a:pt x="3294" y="240"/>
                  </a:lnTo>
                  <a:lnTo>
                    <a:pt x="3314" y="250"/>
                  </a:lnTo>
                  <a:lnTo>
                    <a:pt x="3334" y="262"/>
                  </a:lnTo>
                  <a:lnTo>
                    <a:pt x="3352" y="276"/>
                  </a:lnTo>
                  <a:lnTo>
                    <a:pt x="3368" y="292"/>
                  </a:lnTo>
                  <a:lnTo>
                    <a:pt x="3382" y="310"/>
                  </a:lnTo>
                  <a:lnTo>
                    <a:pt x="3396" y="330"/>
                  </a:lnTo>
                  <a:lnTo>
                    <a:pt x="3408" y="352"/>
                  </a:lnTo>
                  <a:lnTo>
                    <a:pt x="3418" y="374"/>
                  </a:lnTo>
                  <a:lnTo>
                    <a:pt x="3426" y="398"/>
                  </a:lnTo>
                  <a:lnTo>
                    <a:pt x="3430" y="424"/>
                  </a:lnTo>
                  <a:lnTo>
                    <a:pt x="3434" y="452"/>
                  </a:lnTo>
                  <a:lnTo>
                    <a:pt x="3436" y="482"/>
                  </a:lnTo>
                  <a:lnTo>
                    <a:pt x="3436" y="488"/>
                  </a:lnTo>
                  <a:lnTo>
                    <a:pt x="3202" y="488"/>
                  </a:lnTo>
                  <a:close/>
                  <a:moveTo>
                    <a:pt x="3202" y="222"/>
                  </a:moveTo>
                  <a:lnTo>
                    <a:pt x="3202" y="330"/>
                  </a:lnTo>
                  <a:lnTo>
                    <a:pt x="3202" y="330"/>
                  </a:lnTo>
                  <a:lnTo>
                    <a:pt x="3202" y="330"/>
                  </a:lnTo>
                  <a:lnTo>
                    <a:pt x="3184" y="332"/>
                  </a:lnTo>
                  <a:lnTo>
                    <a:pt x="3166" y="334"/>
                  </a:lnTo>
                  <a:lnTo>
                    <a:pt x="3152" y="340"/>
                  </a:lnTo>
                  <a:lnTo>
                    <a:pt x="3138" y="350"/>
                  </a:lnTo>
                  <a:lnTo>
                    <a:pt x="3126" y="360"/>
                  </a:lnTo>
                  <a:lnTo>
                    <a:pt x="3116" y="372"/>
                  </a:lnTo>
                  <a:lnTo>
                    <a:pt x="3108" y="386"/>
                  </a:lnTo>
                  <a:lnTo>
                    <a:pt x="3104" y="404"/>
                  </a:lnTo>
                  <a:lnTo>
                    <a:pt x="3202" y="404"/>
                  </a:lnTo>
                  <a:lnTo>
                    <a:pt x="3202" y="488"/>
                  </a:lnTo>
                  <a:lnTo>
                    <a:pt x="3096" y="488"/>
                  </a:lnTo>
                  <a:lnTo>
                    <a:pt x="3096" y="488"/>
                  </a:lnTo>
                  <a:lnTo>
                    <a:pt x="3102" y="506"/>
                  </a:lnTo>
                  <a:lnTo>
                    <a:pt x="3110" y="524"/>
                  </a:lnTo>
                  <a:lnTo>
                    <a:pt x="3122" y="540"/>
                  </a:lnTo>
                  <a:lnTo>
                    <a:pt x="3134" y="552"/>
                  </a:lnTo>
                  <a:lnTo>
                    <a:pt x="3148" y="562"/>
                  </a:lnTo>
                  <a:lnTo>
                    <a:pt x="3164" y="570"/>
                  </a:lnTo>
                  <a:lnTo>
                    <a:pt x="3182" y="574"/>
                  </a:lnTo>
                  <a:lnTo>
                    <a:pt x="3202" y="57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202" y="698"/>
                  </a:lnTo>
                  <a:lnTo>
                    <a:pt x="3178" y="698"/>
                  </a:lnTo>
                  <a:lnTo>
                    <a:pt x="3156" y="694"/>
                  </a:lnTo>
                  <a:lnTo>
                    <a:pt x="3134" y="688"/>
                  </a:lnTo>
                  <a:lnTo>
                    <a:pt x="3112" y="680"/>
                  </a:lnTo>
                  <a:lnTo>
                    <a:pt x="3092" y="672"/>
                  </a:lnTo>
                  <a:lnTo>
                    <a:pt x="3072" y="660"/>
                  </a:lnTo>
                  <a:lnTo>
                    <a:pt x="3054" y="646"/>
                  </a:lnTo>
                  <a:lnTo>
                    <a:pt x="3036" y="630"/>
                  </a:lnTo>
                  <a:lnTo>
                    <a:pt x="3036" y="630"/>
                  </a:lnTo>
                  <a:lnTo>
                    <a:pt x="3020" y="612"/>
                  </a:lnTo>
                  <a:lnTo>
                    <a:pt x="3006" y="592"/>
                  </a:lnTo>
                  <a:lnTo>
                    <a:pt x="2994" y="572"/>
                  </a:lnTo>
                  <a:lnTo>
                    <a:pt x="2986" y="552"/>
                  </a:lnTo>
                  <a:lnTo>
                    <a:pt x="2978" y="530"/>
                  </a:lnTo>
                  <a:lnTo>
                    <a:pt x="2972" y="506"/>
                  </a:lnTo>
                  <a:lnTo>
                    <a:pt x="2968" y="484"/>
                  </a:lnTo>
                  <a:lnTo>
                    <a:pt x="2968" y="460"/>
                  </a:lnTo>
                  <a:lnTo>
                    <a:pt x="2968" y="460"/>
                  </a:lnTo>
                  <a:lnTo>
                    <a:pt x="2968" y="436"/>
                  </a:lnTo>
                  <a:lnTo>
                    <a:pt x="2972" y="414"/>
                  </a:lnTo>
                  <a:lnTo>
                    <a:pt x="2978" y="390"/>
                  </a:lnTo>
                  <a:lnTo>
                    <a:pt x="2986" y="368"/>
                  </a:lnTo>
                  <a:lnTo>
                    <a:pt x="2994" y="348"/>
                  </a:lnTo>
                  <a:lnTo>
                    <a:pt x="3006" y="328"/>
                  </a:lnTo>
                  <a:lnTo>
                    <a:pt x="3020" y="310"/>
                  </a:lnTo>
                  <a:lnTo>
                    <a:pt x="3036" y="292"/>
                  </a:lnTo>
                  <a:lnTo>
                    <a:pt x="3036" y="292"/>
                  </a:lnTo>
                  <a:lnTo>
                    <a:pt x="3054" y="276"/>
                  </a:lnTo>
                  <a:lnTo>
                    <a:pt x="3072" y="262"/>
                  </a:lnTo>
                  <a:lnTo>
                    <a:pt x="3092" y="250"/>
                  </a:lnTo>
                  <a:lnTo>
                    <a:pt x="3112" y="240"/>
                  </a:lnTo>
                  <a:lnTo>
                    <a:pt x="3134" y="232"/>
                  </a:lnTo>
                  <a:lnTo>
                    <a:pt x="3156" y="226"/>
                  </a:lnTo>
                  <a:lnTo>
                    <a:pt x="3178" y="224"/>
                  </a:lnTo>
                  <a:lnTo>
                    <a:pt x="3202" y="222"/>
                  </a:lnTo>
                  <a:lnTo>
                    <a:pt x="3202" y="222"/>
                  </a:lnTo>
                  <a:lnTo>
                    <a:pt x="3202" y="222"/>
                  </a:lnTo>
                  <a:close/>
                  <a:moveTo>
                    <a:pt x="1782" y="698"/>
                  </a:moveTo>
                  <a:lnTo>
                    <a:pt x="1782" y="578"/>
                  </a:lnTo>
                  <a:lnTo>
                    <a:pt x="1782" y="578"/>
                  </a:lnTo>
                  <a:lnTo>
                    <a:pt x="1788" y="578"/>
                  </a:lnTo>
                  <a:lnTo>
                    <a:pt x="1788" y="578"/>
                  </a:lnTo>
                  <a:lnTo>
                    <a:pt x="1800" y="576"/>
                  </a:lnTo>
                  <a:lnTo>
                    <a:pt x="1812" y="574"/>
                  </a:lnTo>
                  <a:lnTo>
                    <a:pt x="1822" y="572"/>
                  </a:lnTo>
                  <a:lnTo>
                    <a:pt x="1832" y="566"/>
                  </a:lnTo>
                  <a:lnTo>
                    <a:pt x="1852" y="554"/>
                  </a:lnTo>
                  <a:lnTo>
                    <a:pt x="1874" y="536"/>
                  </a:lnTo>
                  <a:lnTo>
                    <a:pt x="1952" y="624"/>
                  </a:lnTo>
                  <a:lnTo>
                    <a:pt x="1952" y="624"/>
                  </a:lnTo>
                  <a:lnTo>
                    <a:pt x="1932" y="642"/>
                  </a:lnTo>
                  <a:lnTo>
                    <a:pt x="1912" y="658"/>
                  </a:lnTo>
                  <a:lnTo>
                    <a:pt x="1892" y="670"/>
                  </a:lnTo>
                  <a:lnTo>
                    <a:pt x="1872" y="680"/>
                  </a:lnTo>
                  <a:lnTo>
                    <a:pt x="1850" y="688"/>
                  </a:lnTo>
                  <a:lnTo>
                    <a:pt x="1828" y="694"/>
                  </a:lnTo>
                  <a:lnTo>
                    <a:pt x="1806" y="69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82" y="698"/>
                  </a:lnTo>
                  <a:close/>
                  <a:moveTo>
                    <a:pt x="1782" y="488"/>
                  </a:moveTo>
                  <a:lnTo>
                    <a:pt x="1782" y="404"/>
                  </a:lnTo>
                  <a:lnTo>
                    <a:pt x="1880" y="404"/>
                  </a:lnTo>
                  <a:lnTo>
                    <a:pt x="1880" y="404"/>
                  </a:lnTo>
                  <a:lnTo>
                    <a:pt x="1876" y="388"/>
                  </a:lnTo>
                  <a:lnTo>
                    <a:pt x="1868" y="372"/>
                  </a:lnTo>
                  <a:lnTo>
                    <a:pt x="1858" y="360"/>
                  </a:lnTo>
                  <a:lnTo>
                    <a:pt x="1846" y="350"/>
                  </a:lnTo>
                  <a:lnTo>
                    <a:pt x="1834" y="342"/>
                  </a:lnTo>
                  <a:lnTo>
                    <a:pt x="1818" y="336"/>
                  </a:lnTo>
                  <a:lnTo>
                    <a:pt x="1800" y="332"/>
                  </a:lnTo>
                  <a:lnTo>
                    <a:pt x="1782" y="330"/>
                  </a:lnTo>
                  <a:lnTo>
                    <a:pt x="1782" y="330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782" y="222"/>
                  </a:lnTo>
                  <a:lnTo>
                    <a:pt x="1806" y="224"/>
                  </a:lnTo>
                  <a:lnTo>
                    <a:pt x="1830" y="226"/>
                  </a:lnTo>
                  <a:lnTo>
                    <a:pt x="1854" y="232"/>
                  </a:lnTo>
                  <a:lnTo>
                    <a:pt x="1874" y="240"/>
                  </a:lnTo>
                  <a:lnTo>
                    <a:pt x="1896" y="250"/>
                  </a:lnTo>
                  <a:lnTo>
                    <a:pt x="1914" y="262"/>
                  </a:lnTo>
                  <a:lnTo>
                    <a:pt x="1932" y="276"/>
                  </a:lnTo>
                  <a:lnTo>
                    <a:pt x="1950" y="292"/>
                  </a:lnTo>
                  <a:lnTo>
                    <a:pt x="1964" y="310"/>
                  </a:lnTo>
                  <a:lnTo>
                    <a:pt x="1978" y="330"/>
                  </a:lnTo>
                  <a:lnTo>
                    <a:pt x="1988" y="352"/>
                  </a:lnTo>
                  <a:lnTo>
                    <a:pt x="1998" y="374"/>
                  </a:lnTo>
                  <a:lnTo>
                    <a:pt x="2006" y="398"/>
                  </a:lnTo>
                  <a:lnTo>
                    <a:pt x="2012" y="424"/>
                  </a:lnTo>
                  <a:lnTo>
                    <a:pt x="2016" y="452"/>
                  </a:lnTo>
                  <a:lnTo>
                    <a:pt x="2016" y="482"/>
                  </a:lnTo>
                  <a:lnTo>
                    <a:pt x="2016" y="488"/>
                  </a:lnTo>
                  <a:lnTo>
                    <a:pt x="1782" y="488"/>
                  </a:lnTo>
                  <a:lnTo>
                    <a:pt x="1782" y="488"/>
                  </a:lnTo>
                  <a:close/>
                  <a:moveTo>
                    <a:pt x="2070" y="448"/>
                  </a:moveTo>
                  <a:lnTo>
                    <a:pt x="2070" y="448"/>
                  </a:lnTo>
                  <a:lnTo>
                    <a:pt x="2072" y="420"/>
                  </a:lnTo>
                  <a:lnTo>
                    <a:pt x="2074" y="396"/>
                  </a:lnTo>
                  <a:lnTo>
                    <a:pt x="2078" y="372"/>
                  </a:lnTo>
                  <a:lnTo>
                    <a:pt x="2084" y="350"/>
                  </a:lnTo>
                  <a:lnTo>
                    <a:pt x="2092" y="328"/>
                  </a:lnTo>
                  <a:lnTo>
                    <a:pt x="2100" y="310"/>
                  </a:lnTo>
                  <a:lnTo>
                    <a:pt x="2112" y="294"/>
                  </a:lnTo>
                  <a:lnTo>
                    <a:pt x="2124" y="278"/>
                  </a:lnTo>
                  <a:lnTo>
                    <a:pt x="2138" y="264"/>
                  </a:lnTo>
                  <a:lnTo>
                    <a:pt x="2154" y="254"/>
                  </a:lnTo>
                  <a:lnTo>
                    <a:pt x="2170" y="244"/>
                  </a:lnTo>
                  <a:lnTo>
                    <a:pt x="2190" y="236"/>
                  </a:lnTo>
                  <a:lnTo>
                    <a:pt x="2210" y="230"/>
                  </a:lnTo>
                  <a:lnTo>
                    <a:pt x="2232" y="224"/>
                  </a:lnTo>
                  <a:lnTo>
                    <a:pt x="2256" y="222"/>
                  </a:lnTo>
                  <a:lnTo>
                    <a:pt x="2282" y="220"/>
                  </a:lnTo>
                  <a:lnTo>
                    <a:pt x="2282" y="220"/>
                  </a:lnTo>
                  <a:lnTo>
                    <a:pt x="2304" y="222"/>
                  </a:lnTo>
                  <a:lnTo>
                    <a:pt x="2326" y="226"/>
                  </a:lnTo>
                  <a:lnTo>
                    <a:pt x="2346" y="230"/>
                  </a:lnTo>
                  <a:lnTo>
                    <a:pt x="2366" y="238"/>
                  </a:lnTo>
                  <a:lnTo>
                    <a:pt x="2384" y="246"/>
                  </a:lnTo>
                  <a:lnTo>
                    <a:pt x="2402" y="256"/>
                  </a:lnTo>
                  <a:lnTo>
                    <a:pt x="2418" y="268"/>
                  </a:lnTo>
                  <a:lnTo>
                    <a:pt x="2432" y="282"/>
                  </a:lnTo>
                  <a:lnTo>
                    <a:pt x="2432" y="282"/>
                  </a:lnTo>
                  <a:lnTo>
                    <a:pt x="2446" y="300"/>
                  </a:lnTo>
                  <a:lnTo>
                    <a:pt x="2458" y="318"/>
                  </a:lnTo>
                  <a:lnTo>
                    <a:pt x="2468" y="336"/>
                  </a:lnTo>
                  <a:lnTo>
                    <a:pt x="2474" y="356"/>
                  </a:lnTo>
                  <a:lnTo>
                    <a:pt x="2478" y="376"/>
                  </a:lnTo>
                  <a:lnTo>
                    <a:pt x="2480" y="398"/>
                  </a:lnTo>
                  <a:lnTo>
                    <a:pt x="2482" y="448"/>
                  </a:lnTo>
                  <a:lnTo>
                    <a:pt x="2482" y="686"/>
                  </a:lnTo>
                  <a:lnTo>
                    <a:pt x="2360" y="686"/>
                  </a:lnTo>
                  <a:lnTo>
                    <a:pt x="2360" y="448"/>
                  </a:lnTo>
                  <a:lnTo>
                    <a:pt x="2360" y="448"/>
                  </a:lnTo>
                  <a:lnTo>
                    <a:pt x="2358" y="424"/>
                  </a:lnTo>
                  <a:lnTo>
                    <a:pt x="2354" y="404"/>
                  </a:lnTo>
                  <a:lnTo>
                    <a:pt x="2348" y="388"/>
                  </a:lnTo>
                  <a:lnTo>
                    <a:pt x="2340" y="372"/>
                  </a:lnTo>
                  <a:lnTo>
                    <a:pt x="2328" y="362"/>
                  </a:lnTo>
                  <a:lnTo>
                    <a:pt x="2314" y="354"/>
                  </a:lnTo>
                  <a:lnTo>
                    <a:pt x="2296" y="350"/>
                  </a:lnTo>
                  <a:lnTo>
                    <a:pt x="2276" y="348"/>
                  </a:lnTo>
                  <a:lnTo>
                    <a:pt x="2276" y="348"/>
                  </a:lnTo>
                  <a:lnTo>
                    <a:pt x="2256" y="350"/>
                  </a:lnTo>
                  <a:lnTo>
                    <a:pt x="2240" y="354"/>
                  </a:lnTo>
                  <a:lnTo>
                    <a:pt x="2226" y="362"/>
                  </a:lnTo>
                  <a:lnTo>
                    <a:pt x="2214" y="372"/>
                  </a:lnTo>
                  <a:lnTo>
                    <a:pt x="2206" y="386"/>
                  </a:lnTo>
                  <a:lnTo>
                    <a:pt x="2200" y="404"/>
                  </a:lnTo>
                  <a:lnTo>
                    <a:pt x="2196" y="424"/>
                  </a:lnTo>
                  <a:lnTo>
                    <a:pt x="2194" y="448"/>
                  </a:lnTo>
                  <a:lnTo>
                    <a:pt x="2194" y="686"/>
                  </a:lnTo>
                  <a:lnTo>
                    <a:pt x="2070" y="686"/>
                  </a:lnTo>
                  <a:lnTo>
                    <a:pt x="2070" y="448"/>
                  </a:lnTo>
                  <a:lnTo>
                    <a:pt x="2070" y="448"/>
                  </a:lnTo>
                  <a:close/>
                  <a:moveTo>
                    <a:pt x="2774" y="698"/>
                  </a:moveTo>
                  <a:lnTo>
                    <a:pt x="2774" y="698"/>
                  </a:lnTo>
                  <a:lnTo>
                    <a:pt x="2750" y="698"/>
                  </a:lnTo>
                  <a:lnTo>
                    <a:pt x="2728" y="694"/>
                  </a:lnTo>
                  <a:lnTo>
                    <a:pt x="2706" y="688"/>
                  </a:lnTo>
                  <a:lnTo>
                    <a:pt x="2684" y="680"/>
                  </a:lnTo>
                  <a:lnTo>
                    <a:pt x="2664" y="672"/>
                  </a:lnTo>
                  <a:lnTo>
                    <a:pt x="2644" y="660"/>
                  </a:lnTo>
                  <a:lnTo>
                    <a:pt x="2626" y="646"/>
                  </a:lnTo>
                  <a:lnTo>
                    <a:pt x="2608" y="630"/>
                  </a:lnTo>
                  <a:lnTo>
                    <a:pt x="2608" y="630"/>
                  </a:lnTo>
                  <a:lnTo>
                    <a:pt x="2592" y="612"/>
                  </a:lnTo>
                  <a:lnTo>
                    <a:pt x="2578" y="592"/>
                  </a:lnTo>
                  <a:lnTo>
                    <a:pt x="2568" y="572"/>
                  </a:lnTo>
                  <a:lnTo>
                    <a:pt x="2558" y="552"/>
                  </a:lnTo>
                  <a:lnTo>
                    <a:pt x="2550" y="530"/>
                  </a:lnTo>
                  <a:lnTo>
                    <a:pt x="2544" y="506"/>
                  </a:lnTo>
                  <a:lnTo>
                    <a:pt x="2540" y="484"/>
                  </a:lnTo>
                  <a:lnTo>
                    <a:pt x="2540" y="460"/>
                  </a:lnTo>
                  <a:lnTo>
                    <a:pt x="2540" y="460"/>
                  </a:lnTo>
                  <a:lnTo>
                    <a:pt x="2540" y="436"/>
                  </a:lnTo>
                  <a:lnTo>
                    <a:pt x="2544" y="414"/>
                  </a:lnTo>
                  <a:lnTo>
                    <a:pt x="2550" y="390"/>
                  </a:lnTo>
                  <a:lnTo>
                    <a:pt x="2558" y="368"/>
                  </a:lnTo>
                  <a:lnTo>
                    <a:pt x="2568" y="348"/>
                  </a:lnTo>
                  <a:lnTo>
                    <a:pt x="2578" y="328"/>
                  </a:lnTo>
                  <a:lnTo>
                    <a:pt x="2592" y="310"/>
                  </a:lnTo>
                  <a:lnTo>
                    <a:pt x="2608" y="292"/>
                  </a:lnTo>
                  <a:lnTo>
                    <a:pt x="2608" y="292"/>
                  </a:lnTo>
                  <a:lnTo>
                    <a:pt x="2626" y="276"/>
                  </a:lnTo>
                  <a:lnTo>
                    <a:pt x="2644" y="262"/>
                  </a:lnTo>
                  <a:lnTo>
                    <a:pt x="2664" y="250"/>
                  </a:lnTo>
                  <a:lnTo>
                    <a:pt x="2684" y="240"/>
                  </a:lnTo>
                  <a:lnTo>
                    <a:pt x="2706" y="232"/>
                  </a:lnTo>
                  <a:lnTo>
                    <a:pt x="2728" y="226"/>
                  </a:lnTo>
                  <a:lnTo>
                    <a:pt x="2750" y="224"/>
                  </a:lnTo>
                  <a:lnTo>
                    <a:pt x="2774" y="222"/>
                  </a:lnTo>
                  <a:lnTo>
                    <a:pt x="2774" y="222"/>
                  </a:lnTo>
                  <a:lnTo>
                    <a:pt x="2800" y="224"/>
                  </a:lnTo>
                  <a:lnTo>
                    <a:pt x="2824" y="228"/>
                  </a:lnTo>
                  <a:lnTo>
                    <a:pt x="2848" y="234"/>
                  </a:lnTo>
                  <a:lnTo>
                    <a:pt x="2870" y="242"/>
                  </a:lnTo>
                  <a:lnTo>
                    <a:pt x="2892" y="254"/>
                  </a:lnTo>
                  <a:lnTo>
                    <a:pt x="2914" y="270"/>
                  </a:lnTo>
                  <a:lnTo>
                    <a:pt x="2934" y="286"/>
                  </a:lnTo>
                  <a:lnTo>
                    <a:pt x="2952" y="306"/>
                  </a:lnTo>
                  <a:lnTo>
                    <a:pt x="2866" y="394"/>
                  </a:lnTo>
                  <a:lnTo>
                    <a:pt x="2866" y="394"/>
                  </a:lnTo>
                  <a:lnTo>
                    <a:pt x="2856" y="382"/>
                  </a:lnTo>
                  <a:lnTo>
                    <a:pt x="2848" y="372"/>
                  </a:lnTo>
                  <a:lnTo>
                    <a:pt x="2836" y="364"/>
                  </a:lnTo>
                  <a:lnTo>
                    <a:pt x="2826" y="356"/>
                  </a:lnTo>
                  <a:lnTo>
                    <a:pt x="2814" y="350"/>
                  </a:lnTo>
                  <a:lnTo>
                    <a:pt x="2802" y="348"/>
                  </a:lnTo>
                  <a:lnTo>
                    <a:pt x="2788" y="346"/>
                  </a:lnTo>
                  <a:lnTo>
                    <a:pt x="2774" y="344"/>
                  </a:lnTo>
                  <a:lnTo>
                    <a:pt x="2774" y="344"/>
                  </a:lnTo>
                  <a:lnTo>
                    <a:pt x="2764" y="344"/>
                  </a:lnTo>
                  <a:lnTo>
                    <a:pt x="2752" y="346"/>
                  </a:lnTo>
                  <a:lnTo>
                    <a:pt x="2730" y="354"/>
                  </a:lnTo>
                  <a:lnTo>
                    <a:pt x="2712" y="364"/>
                  </a:lnTo>
                  <a:lnTo>
                    <a:pt x="2696" y="380"/>
                  </a:lnTo>
                  <a:lnTo>
                    <a:pt x="2682" y="396"/>
                  </a:lnTo>
                  <a:lnTo>
                    <a:pt x="2672" y="418"/>
                  </a:lnTo>
                  <a:lnTo>
                    <a:pt x="2666" y="440"/>
                  </a:lnTo>
                  <a:lnTo>
                    <a:pt x="2664" y="462"/>
                  </a:lnTo>
                  <a:lnTo>
                    <a:pt x="2664" y="462"/>
                  </a:lnTo>
                  <a:lnTo>
                    <a:pt x="2666" y="486"/>
                  </a:lnTo>
                  <a:lnTo>
                    <a:pt x="2672" y="506"/>
                  </a:lnTo>
                  <a:lnTo>
                    <a:pt x="2682" y="526"/>
                  </a:lnTo>
                  <a:lnTo>
                    <a:pt x="2696" y="542"/>
                  </a:lnTo>
                  <a:lnTo>
                    <a:pt x="2712" y="556"/>
                  </a:lnTo>
                  <a:lnTo>
                    <a:pt x="2732" y="566"/>
                  </a:lnTo>
                  <a:lnTo>
                    <a:pt x="2752" y="574"/>
                  </a:lnTo>
                  <a:lnTo>
                    <a:pt x="2774" y="576"/>
                  </a:lnTo>
                  <a:lnTo>
                    <a:pt x="2774" y="576"/>
                  </a:lnTo>
                  <a:lnTo>
                    <a:pt x="2788" y="574"/>
                  </a:lnTo>
                  <a:lnTo>
                    <a:pt x="2800" y="572"/>
                  </a:lnTo>
                  <a:lnTo>
                    <a:pt x="2812" y="570"/>
                  </a:lnTo>
                  <a:lnTo>
                    <a:pt x="2822" y="564"/>
                  </a:lnTo>
                  <a:lnTo>
                    <a:pt x="2834" y="558"/>
                  </a:lnTo>
                  <a:lnTo>
                    <a:pt x="2842" y="552"/>
                  </a:lnTo>
                  <a:lnTo>
                    <a:pt x="2852" y="544"/>
                  </a:lnTo>
                  <a:lnTo>
                    <a:pt x="2858" y="534"/>
                  </a:lnTo>
                  <a:lnTo>
                    <a:pt x="2948" y="618"/>
                  </a:lnTo>
                  <a:lnTo>
                    <a:pt x="2948" y="618"/>
                  </a:lnTo>
                  <a:lnTo>
                    <a:pt x="2930" y="638"/>
                  </a:lnTo>
                  <a:lnTo>
                    <a:pt x="2910" y="654"/>
                  </a:lnTo>
                  <a:lnTo>
                    <a:pt x="2890" y="668"/>
                  </a:lnTo>
                  <a:lnTo>
                    <a:pt x="2868" y="678"/>
                  </a:lnTo>
                  <a:lnTo>
                    <a:pt x="2846" y="688"/>
                  </a:lnTo>
                  <a:lnTo>
                    <a:pt x="2822" y="694"/>
                  </a:lnTo>
                  <a:lnTo>
                    <a:pt x="2798" y="698"/>
                  </a:lnTo>
                  <a:lnTo>
                    <a:pt x="2774" y="698"/>
                  </a:lnTo>
                  <a:lnTo>
                    <a:pt x="2774" y="698"/>
                  </a:lnTo>
                  <a:close/>
                  <a:moveTo>
                    <a:pt x="1782" y="222"/>
                  </a:moveTo>
                  <a:lnTo>
                    <a:pt x="1782" y="330"/>
                  </a:lnTo>
                  <a:lnTo>
                    <a:pt x="1782" y="330"/>
                  </a:lnTo>
                  <a:lnTo>
                    <a:pt x="1764" y="332"/>
                  </a:lnTo>
                  <a:lnTo>
                    <a:pt x="1748" y="334"/>
                  </a:lnTo>
                  <a:lnTo>
                    <a:pt x="1732" y="340"/>
                  </a:lnTo>
                  <a:lnTo>
                    <a:pt x="1718" y="350"/>
                  </a:lnTo>
                  <a:lnTo>
                    <a:pt x="1708" y="360"/>
                  </a:lnTo>
                  <a:lnTo>
                    <a:pt x="1698" y="372"/>
                  </a:lnTo>
                  <a:lnTo>
                    <a:pt x="1690" y="386"/>
                  </a:lnTo>
                  <a:lnTo>
                    <a:pt x="1684" y="404"/>
                  </a:lnTo>
                  <a:lnTo>
                    <a:pt x="1782" y="404"/>
                  </a:lnTo>
                  <a:lnTo>
                    <a:pt x="1782" y="488"/>
                  </a:lnTo>
                  <a:lnTo>
                    <a:pt x="1676" y="488"/>
                  </a:lnTo>
                  <a:lnTo>
                    <a:pt x="1676" y="488"/>
                  </a:lnTo>
                  <a:lnTo>
                    <a:pt x="1684" y="506"/>
                  </a:lnTo>
                  <a:lnTo>
                    <a:pt x="1692" y="524"/>
                  </a:lnTo>
                  <a:lnTo>
                    <a:pt x="1702" y="540"/>
                  </a:lnTo>
                  <a:lnTo>
                    <a:pt x="1716" y="552"/>
                  </a:lnTo>
                  <a:lnTo>
                    <a:pt x="1730" y="562"/>
                  </a:lnTo>
                  <a:lnTo>
                    <a:pt x="1746" y="570"/>
                  </a:lnTo>
                  <a:lnTo>
                    <a:pt x="1764" y="574"/>
                  </a:lnTo>
                  <a:lnTo>
                    <a:pt x="1782" y="578"/>
                  </a:lnTo>
                  <a:lnTo>
                    <a:pt x="1782" y="698"/>
                  </a:lnTo>
                  <a:lnTo>
                    <a:pt x="1782" y="698"/>
                  </a:lnTo>
                  <a:lnTo>
                    <a:pt x="1760" y="698"/>
                  </a:lnTo>
                  <a:lnTo>
                    <a:pt x="1736" y="694"/>
                  </a:lnTo>
                  <a:lnTo>
                    <a:pt x="1714" y="688"/>
                  </a:lnTo>
                  <a:lnTo>
                    <a:pt x="1692" y="680"/>
                  </a:lnTo>
                  <a:lnTo>
                    <a:pt x="1672" y="672"/>
                  </a:lnTo>
                  <a:lnTo>
                    <a:pt x="1652" y="660"/>
                  </a:lnTo>
                  <a:lnTo>
                    <a:pt x="1634" y="646"/>
                  </a:lnTo>
                  <a:lnTo>
                    <a:pt x="1616" y="630"/>
                  </a:lnTo>
                  <a:lnTo>
                    <a:pt x="1616" y="630"/>
                  </a:lnTo>
                  <a:lnTo>
                    <a:pt x="1602" y="612"/>
                  </a:lnTo>
                  <a:lnTo>
                    <a:pt x="1588" y="592"/>
                  </a:lnTo>
                  <a:lnTo>
                    <a:pt x="1576" y="572"/>
                  </a:lnTo>
                  <a:lnTo>
                    <a:pt x="1566" y="552"/>
                  </a:lnTo>
                  <a:lnTo>
                    <a:pt x="1558" y="530"/>
                  </a:lnTo>
                  <a:lnTo>
                    <a:pt x="1552" y="506"/>
                  </a:lnTo>
                  <a:lnTo>
                    <a:pt x="1550" y="484"/>
                  </a:lnTo>
                  <a:lnTo>
                    <a:pt x="1548" y="460"/>
                  </a:lnTo>
                  <a:lnTo>
                    <a:pt x="1548" y="460"/>
                  </a:lnTo>
                  <a:lnTo>
                    <a:pt x="1550" y="436"/>
                  </a:lnTo>
                  <a:lnTo>
                    <a:pt x="1552" y="414"/>
                  </a:lnTo>
                  <a:lnTo>
                    <a:pt x="1558" y="390"/>
                  </a:lnTo>
                  <a:lnTo>
                    <a:pt x="1566" y="368"/>
                  </a:lnTo>
                  <a:lnTo>
                    <a:pt x="1576" y="348"/>
                  </a:lnTo>
                  <a:lnTo>
                    <a:pt x="1588" y="328"/>
                  </a:lnTo>
                  <a:lnTo>
                    <a:pt x="1602" y="310"/>
                  </a:lnTo>
                  <a:lnTo>
                    <a:pt x="1616" y="292"/>
                  </a:lnTo>
                  <a:lnTo>
                    <a:pt x="1616" y="292"/>
                  </a:lnTo>
                  <a:lnTo>
                    <a:pt x="1634" y="276"/>
                  </a:lnTo>
                  <a:lnTo>
                    <a:pt x="1652" y="262"/>
                  </a:lnTo>
                  <a:lnTo>
                    <a:pt x="1672" y="250"/>
                  </a:lnTo>
                  <a:lnTo>
                    <a:pt x="1692" y="240"/>
                  </a:lnTo>
                  <a:lnTo>
                    <a:pt x="1714" y="232"/>
                  </a:lnTo>
                  <a:lnTo>
                    <a:pt x="1736" y="226"/>
                  </a:lnTo>
                  <a:lnTo>
                    <a:pt x="1760" y="224"/>
                  </a:lnTo>
                  <a:lnTo>
                    <a:pt x="1782" y="222"/>
                  </a:lnTo>
                  <a:lnTo>
                    <a:pt x="1782" y="222"/>
                  </a:lnTo>
                  <a:close/>
                  <a:moveTo>
                    <a:pt x="1258" y="698"/>
                  </a:moveTo>
                  <a:lnTo>
                    <a:pt x="1258" y="576"/>
                  </a:lnTo>
                  <a:lnTo>
                    <a:pt x="1258" y="576"/>
                  </a:lnTo>
                  <a:lnTo>
                    <a:pt x="1258" y="576"/>
                  </a:lnTo>
                  <a:lnTo>
                    <a:pt x="1282" y="574"/>
                  </a:lnTo>
                  <a:lnTo>
                    <a:pt x="1302" y="568"/>
                  </a:lnTo>
                  <a:lnTo>
                    <a:pt x="1320" y="558"/>
                  </a:lnTo>
                  <a:lnTo>
                    <a:pt x="1336" y="544"/>
                  </a:lnTo>
                  <a:lnTo>
                    <a:pt x="1350" y="528"/>
                  </a:lnTo>
                  <a:lnTo>
                    <a:pt x="1358" y="508"/>
                  </a:lnTo>
                  <a:lnTo>
                    <a:pt x="1364" y="486"/>
                  </a:lnTo>
                  <a:lnTo>
                    <a:pt x="1368" y="460"/>
                  </a:lnTo>
                  <a:lnTo>
                    <a:pt x="1368" y="460"/>
                  </a:lnTo>
                  <a:lnTo>
                    <a:pt x="1366" y="436"/>
                  </a:lnTo>
                  <a:lnTo>
                    <a:pt x="1360" y="412"/>
                  </a:lnTo>
                  <a:lnTo>
                    <a:pt x="1350" y="392"/>
                  </a:lnTo>
                  <a:lnTo>
                    <a:pt x="1338" y="376"/>
                  </a:lnTo>
                  <a:lnTo>
                    <a:pt x="1322" y="362"/>
                  </a:lnTo>
                  <a:lnTo>
                    <a:pt x="1304" y="352"/>
                  </a:lnTo>
                  <a:lnTo>
                    <a:pt x="1282" y="344"/>
                  </a:lnTo>
                  <a:lnTo>
                    <a:pt x="1260" y="342"/>
                  </a:lnTo>
                  <a:lnTo>
                    <a:pt x="1260" y="342"/>
                  </a:lnTo>
                  <a:lnTo>
                    <a:pt x="1258" y="342"/>
                  </a:lnTo>
                  <a:lnTo>
                    <a:pt x="1258" y="224"/>
                  </a:lnTo>
                  <a:lnTo>
                    <a:pt x="1258" y="224"/>
                  </a:lnTo>
                  <a:lnTo>
                    <a:pt x="1274" y="226"/>
                  </a:lnTo>
                  <a:lnTo>
                    <a:pt x="1290" y="228"/>
                  </a:lnTo>
                  <a:lnTo>
                    <a:pt x="1306" y="232"/>
                  </a:lnTo>
                  <a:lnTo>
                    <a:pt x="1320" y="238"/>
                  </a:lnTo>
                  <a:lnTo>
                    <a:pt x="1334" y="244"/>
                  </a:lnTo>
                  <a:lnTo>
                    <a:pt x="1346" y="252"/>
                  </a:lnTo>
                  <a:lnTo>
                    <a:pt x="1356" y="260"/>
                  </a:lnTo>
                  <a:lnTo>
                    <a:pt x="1368" y="270"/>
                  </a:lnTo>
                  <a:lnTo>
                    <a:pt x="1368" y="0"/>
                  </a:lnTo>
                  <a:lnTo>
                    <a:pt x="1490" y="0"/>
                  </a:lnTo>
                  <a:lnTo>
                    <a:pt x="1490" y="402"/>
                  </a:lnTo>
                  <a:lnTo>
                    <a:pt x="1490" y="402"/>
                  </a:lnTo>
                  <a:lnTo>
                    <a:pt x="1488" y="458"/>
                  </a:lnTo>
                  <a:lnTo>
                    <a:pt x="1488" y="484"/>
                  </a:lnTo>
                  <a:lnTo>
                    <a:pt x="1484" y="510"/>
                  </a:lnTo>
                  <a:lnTo>
                    <a:pt x="1480" y="532"/>
                  </a:lnTo>
                  <a:lnTo>
                    <a:pt x="1474" y="556"/>
                  </a:lnTo>
                  <a:lnTo>
                    <a:pt x="1466" y="576"/>
                  </a:lnTo>
                  <a:lnTo>
                    <a:pt x="1456" y="596"/>
                  </a:lnTo>
                  <a:lnTo>
                    <a:pt x="1456" y="596"/>
                  </a:lnTo>
                  <a:lnTo>
                    <a:pt x="1440" y="620"/>
                  </a:lnTo>
                  <a:lnTo>
                    <a:pt x="1422" y="640"/>
                  </a:lnTo>
                  <a:lnTo>
                    <a:pt x="1400" y="658"/>
                  </a:lnTo>
                  <a:lnTo>
                    <a:pt x="1376" y="672"/>
                  </a:lnTo>
                  <a:lnTo>
                    <a:pt x="1350" y="684"/>
                  </a:lnTo>
                  <a:lnTo>
                    <a:pt x="1320" y="692"/>
                  </a:lnTo>
                  <a:lnTo>
                    <a:pt x="1290" y="696"/>
                  </a:lnTo>
                  <a:lnTo>
                    <a:pt x="1258" y="698"/>
                  </a:lnTo>
                  <a:lnTo>
                    <a:pt x="1258" y="698"/>
                  </a:lnTo>
                  <a:close/>
                  <a:moveTo>
                    <a:pt x="1258" y="224"/>
                  </a:moveTo>
                  <a:lnTo>
                    <a:pt x="1258" y="342"/>
                  </a:lnTo>
                  <a:lnTo>
                    <a:pt x="1258" y="342"/>
                  </a:lnTo>
                  <a:lnTo>
                    <a:pt x="1236" y="346"/>
                  </a:lnTo>
                  <a:lnTo>
                    <a:pt x="1214" y="352"/>
                  </a:lnTo>
                  <a:lnTo>
                    <a:pt x="1196" y="362"/>
                  </a:lnTo>
                  <a:lnTo>
                    <a:pt x="1180" y="378"/>
                  </a:lnTo>
                  <a:lnTo>
                    <a:pt x="1166" y="394"/>
                  </a:lnTo>
                  <a:lnTo>
                    <a:pt x="1156" y="414"/>
                  </a:lnTo>
                  <a:lnTo>
                    <a:pt x="1150" y="436"/>
                  </a:lnTo>
                  <a:lnTo>
                    <a:pt x="1148" y="460"/>
                  </a:lnTo>
                  <a:lnTo>
                    <a:pt x="1148" y="460"/>
                  </a:lnTo>
                  <a:lnTo>
                    <a:pt x="1150" y="484"/>
                  </a:lnTo>
                  <a:lnTo>
                    <a:pt x="1158" y="506"/>
                  </a:lnTo>
                  <a:lnTo>
                    <a:pt x="1168" y="526"/>
                  </a:lnTo>
                  <a:lnTo>
                    <a:pt x="1180" y="542"/>
                  </a:lnTo>
                  <a:lnTo>
                    <a:pt x="1198" y="556"/>
                  </a:lnTo>
                  <a:lnTo>
                    <a:pt x="1216" y="568"/>
                  </a:lnTo>
                  <a:lnTo>
                    <a:pt x="1236" y="574"/>
                  </a:lnTo>
                  <a:lnTo>
                    <a:pt x="1258" y="576"/>
                  </a:lnTo>
                  <a:lnTo>
                    <a:pt x="1258" y="698"/>
                  </a:lnTo>
                  <a:lnTo>
                    <a:pt x="1256" y="698"/>
                  </a:lnTo>
                  <a:lnTo>
                    <a:pt x="1256" y="698"/>
                  </a:lnTo>
                  <a:lnTo>
                    <a:pt x="1234" y="698"/>
                  </a:lnTo>
                  <a:lnTo>
                    <a:pt x="1210" y="694"/>
                  </a:lnTo>
                  <a:lnTo>
                    <a:pt x="1188" y="688"/>
                  </a:lnTo>
                  <a:lnTo>
                    <a:pt x="1168" y="680"/>
                  </a:lnTo>
                  <a:lnTo>
                    <a:pt x="1146" y="670"/>
                  </a:lnTo>
                  <a:lnTo>
                    <a:pt x="1128" y="658"/>
                  </a:lnTo>
                  <a:lnTo>
                    <a:pt x="1108" y="644"/>
                  </a:lnTo>
                  <a:lnTo>
                    <a:pt x="1092" y="628"/>
                  </a:lnTo>
                  <a:lnTo>
                    <a:pt x="1092" y="628"/>
                  </a:lnTo>
                  <a:lnTo>
                    <a:pt x="1078" y="612"/>
                  </a:lnTo>
                  <a:lnTo>
                    <a:pt x="1064" y="596"/>
                  </a:lnTo>
                  <a:lnTo>
                    <a:pt x="1054" y="578"/>
                  </a:lnTo>
                  <a:lnTo>
                    <a:pt x="1044" y="560"/>
                  </a:lnTo>
                  <a:lnTo>
                    <a:pt x="1036" y="540"/>
                  </a:lnTo>
                  <a:lnTo>
                    <a:pt x="1030" y="520"/>
                  </a:lnTo>
                  <a:lnTo>
                    <a:pt x="1026" y="500"/>
                  </a:lnTo>
                  <a:lnTo>
                    <a:pt x="1024" y="480"/>
                  </a:lnTo>
                  <a:lnTo>
                    <a:pt x="1024" y="440"/>
                  </a:lnTo>
                  <a:lnTo>
                    <a:pt x="1024" y="440"/>
                  </a:lnTo>
                  <a:lnTo>
                    <a:pt x="1026" y="420"/>
                  </a:lnTo>
                  <a:lnTo>
                    <a:pt x="1030" y="400"/>
                  </a:lnTo>
                  <a:lnTo>
                    <a:pt x="1036" y="380"/>
                  </a:lnTo>
                  <a:lnTo>
                    <a:pt x="1044" y="360"/>
                  </a:lnTo>
                  <a:lnTo>
                    <a:pt x="1054" y="342"/>
                  </a:lnTo>
                  <a:lnTo>
                    <a:pt x="1064" y="324"/>
                  </a:lnTo>
                  <a:lnTo>
                    <a:pt x="1078" y="308"/>
                  </a:lnTo>
                  <a:lnTo>
                    <a:pt x="1092" y="292"/>
                  </a:lnTo>
                  <a:lnTo>
                    <a:pt x="1092" y="292"/>
                  </a:lnTo>
                  <a:lnTo>
                    <a:pt x="1108" y="276"/>
                  </a:lnTo>
                  <a:lnTo>
                    <a:pt x="1126" y="262"/>
                  </a:lnTo>
                  <a:lnTo>
                    <a:pt x="1144" y="250"/>
                  </a:lnTo>
                  <a:lnTo>
                    <a:pt x="1164" y="242"/>
                  </a:lnTo>
                  <a:lnTo>
                    <a:pt x="1184" y="234"/>
                  </a:lnTo>
                  <a:lnTo>
                    <a:pt x="1204" y="228"/>
                  </a:lnTo>
                  <a:lnTo>
                    <a:pt x="1226" y="226"/>
                  </a:lnTo>
                  <a:lnTo>
                    <a:pt x="1248" y="224"/>
                  </a:lnTo>
                  <a:lnTo>
                    <a:pt x="1248" y="224"/>
                  </a:lnTo>
                  <a:lnTo>
                    <a:pt x="1258" y="224"/>
                  </a:lnTo>
                  <a:lnTo>
                    <a:pt x="1258" y="224"/>
                  </a:lnTo>
                  <a:close/>
                  <a:moveTo>
                    <a:pt x="1024" y="686"/>
                  </a:moveTo>
                  <a:lnTo>
                    <a:pt x="1024" y="686"/>
                  </a:lnTo>
                  <a:lnTo>
                    <a:pt x="1024" y="684"/>
                  </a:lnTo>
                  <a:lnTo>
                    <a:pt x="1024" y="686"/>
                  </a:lnTo>
                  <a:close/>
                  <a:moveTo>
                    <a:pt x="1024" y="440"/>
                  </a:moveTo>
                  <a:lnTo>
                    <a:pt x="1024" y="480"/>
                  </a:lnTo>
                  <a:lnTo>
                    <a:pt x="1024" y="48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40"/>
                  </a:lnTo>
                  <a:lnTo>
                    <a:pt x="1024" y="440"/>
                  </a:lnTo>
                  <a:close/>
                  <a:moveTo>
                    <a:pt x="1024" y="684"/>
                  </a:moveTo>
                  <a:lnTo>
                    <a:pt x="940" y="446"/>
                  </a:lnTo>
                  <a:lnTo>
                    <a:pt x="940" y="446"/>
                  </a:lnTo>
                  <a:lnTo>
                    <a:pt x="922" y="400"/>
                  </a:lnTo>
                  <a:lnTo>
                    <a:pt x="906" y="358"/>
                  </a:lnTo>
                  <a:lnTo>
                    <a:pt x="896" y="338"/>
                  </a:lnTo>
                  <a:lnTo>
                    <a:pt x="884" y="320"/>
                  </a:lnTo>
                  <a:lnTo>
                    <a:pt x="872" y="304"/>
                  </a:lnTo>
                  <a:lnTo>
                    <a:pt x="858" y="288"/>
                  </a:lnTo>
                  <a:lnTo>
                    <a:pt x="858" y="288"/>
                  </a:lnTo>
                  <a:lnTo>
                    <a:pt x="842" y="274"/>
                  </a:lnTo>
                  <a:lnTo>
                    <a:pt x="822" y="260"/>
                  </a:lnTo>
                  <a:lnTo>
                    <a:pt x="804" y="248"/>
                  </a:lnTo>
                  <a:lnTo>
                    <a:pt x="784" y="238"/>
                  </a:lnTo>
                  <a:lnTo>
                    <a:pt x="762" y="232"/>
                  </a:lnTo>
                  <a:lnTo>
                    <a:pt x="740" y="226"/>
                  </a:lnTo>
                  <a:lnTo>
                    <a:pt x="718" y="222"/>
                  </a:lnTo>
                  <a:lnTo>
                    <a:pt x="694" y="222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694" y="344"/>
                  </a:lnTo>
                  <a:lnTo>
                    <a:pt x="716" y="346"/>
                  </a:lnTo>
                  <a:lnTo>
                    <a:pt x="738" y="352"/>
                  </a:lnTo>
                  <a:lnTo>
                    <a:pt x="756" y="362"/>
                  </a:lnTo>
                  <a:lnTo>
                    <a:pt x="772" y="376"/>
                  </a:lnTo>
                  <a:lnTo>
                    <a:pt x="786" y="394"/>
                  </a:lnTo>
                  <a:lnTo>
                    <a:pt x="796" y="414"/>
                  </a:lnTo>
                  <a:lnTo>
                    <a:pt x="802" y="436"/>
                  </a:lnTo>
                  <a:lnTo>
                    <a:pt x="804" y="460"/>
                  </a:lnTo>
                  <a:lnTo>
                    <a:pt x="804" y="460"/>
                  </a:lnTo>
                  <a:lnTo>
                    <a:pt x="802" y="484"/>
                  </a:lnTo>
                  <a:lnTo>
                    <a:pt x="796" y="506"/>
                  </a:lnTo>
                  <a:lnTo>
                    <a:pt x="786" y="526"/>
                  </a:lnTo>
                  <a:lnTo>
                    <a:pt x="772" y="544"/>
                  </a:lnTo>
                  <a:lnTo>
                    <a:pt x="756" y="558"/>
                  </a:lnTo>
                  <a:lnTo>
                    <a:pt x="738" y="568"/>
                  </a:lnTo>
                  <a:lnTo>
                    <a:pt x="716" y="574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94" y="698"/>
                  </a:lnTo>
                  <a:lnTo>
                    <a:pt x="694" y="698"/>
                  </a:lnTo>
                  <a:lnTo>
                    <a:pt x="720" y="698"/>
                  </a:lnTo>
                  <a:lnTo>
                    <a:pt x="744" y="692"/>
                  </a:lnTo>
                  <a:lnTo>
                    <a:pt x="766" y="686"/>
                  </a:lnTo>
                  <a:lnTo>
                    <a:pt x="788" y="676"/>
                  </a:lnTo>
                  <a:lnTo>
                    <a:pt x="808" y="664"/>
                  </a:lnTo>
                  <a:lnTo>
                    <a:pt x="826" y="648"/>
                  </a:lnTo>
                  <a:lnTo>
                    <a:pt x="842" y="630"/>
                  </a:lnTo>
                  <a:lnTo>
                    <a:pt x="858" y="608"/>
                  </a:lnTo>
                  <a:lnTo>
                    <a:pt x="886" y="686"/>
                  </a:lnTo>
                  <a:lnTo>
                    <a:pt x="1024" y="686"/>
                  </a:lnTo>
                  <a:lnTo>
                    <a:pt x="1024" y="684"/>
                  </a:lnTo>
                  <a:close/>
                  <a:moveTo>
                    <a:pt x="472" y="2"/>
                  </a:moveTo>
                  <a:lnTo>
                    <a:pt x="488" y="2"/>
                  </a:lnTo>
                  <a:lnTo>
                    <a:pt x="472" y="24"/>
                  </a:lnTo>
                  <a:lnTo>
                    <a:pt x="472" y="2"/>
                  </a:lnTo>
                  <a:lnTo>
                    <a:pt x="472" y="2"/>
                  </a:lnTo>
                  <a:close/>
                  <a:moveTo>
                    <a:pt x="472" y="662"/>
                  </a:moveTo>
                  <a:lnTo>
                    <a:pt x="488" y="686"/>
                  </a:lnTo>
                  <a:lnTo>
                    <a:pt x="472" y="686"/>
                  </a:lnTo>
                  <a:lnTo>
                    <a:pt x="472" y="662"/>
                  </a:lnTo>
                  <a:lnTo>
                    <a:pt x="472" y="662"/>
                  </a:lnTo>
                  <a:close/>
                  <a:moveTo>
                    <a:pt x="694" y="222"/>
                  </a:moveTo>
                  <a:lnTo>
                    <a:pt x="694" y="222"/>
                  </a:lnTo>
                  <a:lnTo>
                    <a:pt x="690" y="220"/>
                  </a:lnTo>
                  <a:lnTo>
                    <a:pt x="690" y="220"/>
                  </a:lnTo>
                  <a:lnTo>
                    <a:pt x="666" y="222"/>
                  </a:lnTo>
                  <a:lnTo>
                    <a:pt x="644" y="226"/>
                  </a:lnTo>
                  <a:lnTo>
                    <a:pt x="622" y="232"/>
                  </a:lnTo>
                  <a:lnTo>
                    <a:pt x="600" y="240"/>
                  </a:lnTo>
                  <a:lnTo>
                    <a:pt x="580" y="250"/>
                  </a:lnTo>
                  <a:lnTo>
                    <a:pt x="560" y="262"/>
                  </a:lnTo>
                  <a:lnTo>
                    <a:pt x="542" y="276"/>
                  </a:lnTo>
                  <a:lnTo>
                    <a:pt x="524" y="292"/>
                  </a:lnTo>
                  <a:lnTo>
                    <a:pt x="524" y="292"/>
                  </a:lnTo>
                  <a:lnTo>
                    <a:pt x="508" y="310"/>
                  </a:lnTo>
                  <a:lnTo>
                    <a:pt x="494" y="328"/>
                  </a:lnTo>
                  <a:lnTo>
                    <a:pt x="482" y="350"/>
                  </a:lnTo>
                  <a:lnTo>
                    <a:pt x="472" y="372"/>
                  </a:lnTo>
                  <a:lnTo>
                    <a:pt x="472" y="548"/>
                  </a:lnTo>
                  <a:lnTo>
                    <a:pt x="472" y="548"/>
                  </a:lnTo>
                  <a:lnTo>
                    <a:pt x="482" y="570"/>
                  </a:lnTo>
                  <a:lnTo>
                    <a:pt x="494" y="592"/>
                  </a:lnTo>
                  <a:lnTo>
                    <a:pt x="508" y="610"/>
                  </a:lnTo>
                  <a:lnTo>
                    <a:pt x="524" y="628"/>
                  </a:lnTo>
                  <a:lnTo>
                    <a:pt x="524" y="628"/>
                  </a:lnTo>
                  <a:lnTo>
                    <a:pt x="542" y="644"/>
                  </a:lnTo>
                  <a:lnTo>
                    <a:pt x="560" y="658"/>
                  </a:lnTo>
                  <a:lnTo>
                    <a:pt x="580" y="670"/>
                  </a:lnTo>
                  <a:lnTo>
                    <a:pt x="600" y="680"/>
                  </a:lnTo>
                  <a:lnTo>
                    <a:pt x="622" y="688"/>
                  </a:lnTo>
                  <a:lnTo>
                    <a:pt x="644" y="694"/>
                  </a:lnTo>
                  <a:lnTo>
                    <a:pt x="668" y="698"/>
                  </a:lnTo>
                  <a:lnTo>
                    <a:pt x="692" y="698"/>
                  </a:lnTo>
                  <a:lnTo>
                    <a:pt x="694" y="698"/>
                  </a:lnTo>
                  <a:lnTo>
                    <a:pt x="694" y="576"/>
                  </a:lnTo>
                  <a:lnTo>
                    <a:pt x="694" y="576"/>
                  </a:lnTo>
                  <a:lnTo>
                    <a:pt x="672" y="574"/>
                  </a:lnTo>
                  <a:lnTo>
                    <a:pt x="650" y="568"/>
                  </a:lnTo>
                  <a:lnTo>
                    <a:pt x="632" y="556"/>
                  </a:lnTo>
                  <a:lnTo>
                    <a:pt x="616" y="542"/>
                  </a:lnTo>
                  <a:lnTo>
                    <a:pt x="602" y="526"/>
                  </a:lnTo>
                  <a:lnTo>
                    <a:pt x="592" y="506"/>
                  </a:lnTo>
                  <a:lnTo>
                    <a:pt x="586" y="484"/>
                  </a:lnTo>
                  <a:lnTo>
                    <a:pt x="582" y="460"/>
                  </a:lnTo>
                  <a:lnTo>
                    <a:pt x="582" y="460"/>
                  </a:lnTo>
                  <a:lnTo>
                    <a:pt x="586" y="438"/>
                  </a:lnTo>
                  <a:lnTo>
                    <a:pt x="592" y="416"/>
                  </a:lnTo>
                  <a:lnTo>
                    <a:pt x="602" y="396"/>
                  </a:lnTo>
                  <a:lnTo>
                    <a:pt x="616" y="378"/>
                  </a:lnTo>
                  <a:lnTo>
                    <a:pt x="632" y="364"/>
                  </a:lnTo>
                  <a:lnTo>
                    <a:pt x="650" y="352"/>
                  </a:lnTo>
                  <a:lnTo>
                    <a:pt x="672" y="346"/>
                  </a:lnTo>
                  <a:lnTo>
                    <a:pt x="682" y="344"/>
                  </a:lnTo>
                  <a:lnTo>
                    <a:pt x="694" y="344"/>
                  </a:lnTo>
                  <a:lnTo>
                    <a:pt x="694" y="222"/>
                  </a:lnTo>
                  <a:close/>
                  <a:moveTo>
                    <a:pt x="0" y="2"/>
                  </a:moveTo>
                  <a:lnTo>
                    <a:pt x="134" y="2"/>
                  </a:lnTo>
                  <a:lnTo>
                    <a:pt x="134" y="264"/>
                  </a:lnTo>
                  <a:lnTo>
                    <a:pt x="322" y="2"/>
                  </a:lnTo>
                  <a:lnTo>
                    <a:pt x="472" y="2"/>
                  </a:lnTo>
                  <a:lnTo>
                    <a:pt x="472" y="24"/>
                  </a:lnTo>
                  <a:lnTo>
                    <a:pt x="248" y="328"/>
                  </a:lnTo>
                  <a:lnTo>
                    <a:pt x="472" y="662"/>
                  </a:lnTo>
                  <a:lnTo>
                    <a:pt x="472" y="686"/>
                  </a:lnTo>
                  <a:lnTo>
                    <a:pt x="322" y="686"/>
                  </a:lnTo>
                  <a:lnTo>
                    <a:pt x="134" y="396"/>
                  </a:lnTo>
                  <a:lnTo>
                    <a:pt x="134" y="686"/>
                  </a:lnTo>
                  <a:lnTo>
                    <a:pt x="0" y="686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472" y="372"/>
                  </a:moveTo>
                  <a:lnTo>
                    <a:pt x="472" y="372"/>
                  </a:lnTo>
                  <a:lnTo>
                    <a:pt x="466" y="392"/>
                  </a:lnTo>
                  <a:lnTo>
                    <a:pt x="460" y="414"/>
                  </a:lnTo>
                  <a:lnTo>
                    <a:pt x="456" y="438"/>
                  </a:lnTo>
                  <a:lnTo>
                    <a:pt x="456" y="460"/>
                  </a:lnTo>
                  <a:lnTo>
                    <a:pt x="456" y="460"/>
                  </a:lnTo>
                  <a:lnTo>
                    <a:pt x="456" y="484"/>
                  </a:lnTo>
                  <a:lnTo>
                    <a:pt x="460" y="506"/>
                  </a:lnTo>
                  <a:lnTo>
                    <a:pt x="466" y="528"/>
                  </a:lnTo>
                  <a:lnTo>
                    <a:pt x="472" y="548"/>
                  </a:lnTo>
                  <a:lnTo>
                    <a:pt x="472" y="37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D9574156-F6AC-42FE-886C-0052D75C6E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6388" y="2413000"/>
              <a:ext cx="1514475" cy="1514475"/>
            </a:xfrm>
            <a:custGeom>
              <a:avLst/>
              <a:gdLst>
                <a:gd name="T0" fmla="*/ 248 w 954"/>
                <a:gd name="T1" fmla="*/ 904 h 954"/>
                <a:gd name="T2" fmla="*/ 140 w 954"/>
                <a:gd name="T3" fmla="*/ 954 h 954"/>
                <a:gd name="T4" fmla="*/ 42 w 954"/>
                <a:gd name="T5" fmla="*/ 914 h 954"/>
                <a:gd name="T6" fmla="*/ 0 w 954"/>
                <a:gd name="T7" fmla="*/ 814 h 954"/>
                <a:gd name="T8" fmla="*/ 52 w 954"/>
                <a:gd name="T9" fmla="*/ 706 h 954"/>
                <a:gd name="T10" fmla="*/ 154 w 954"/>
                <a:gd name="T11" fmla="*/ 674 h 954"/>
                <a:gd name="T12" fmla="*/ 258 w 954"/>
                <a:gd name="T13" fmla="*/ 736 h 954"/>
                <a:gd name="T14" fmla="*/ 618 w 954"/>
                <a:gd name="T15" fmla="*/ 814 h 954"/>
                <a:gd name="T16" fmla="*/ 566 w 954"/>
                <a:gd name="T17" fmla="*/ 922 h 954"/>
                <a:gd name="T18" fmla="*/ 464 w 954"/>
                <a:gd name="T19" fmla="*/ 954 h 954"/>
                <a:gd name="T20" fmla="*/ 362 w 954"/>
                <a:gd name="T21" fmla="*/ 892 h 954"/>
                <a:gd name="T22" fmla="*/ 340 w 954"/>
                <a:gd name="T23" fmla="*/ 786 h 954"/>
                <a:gd name="T24" fmla="*/ 410 w 954"/>
                <a:gd name="T25" fmla="*/ 690 h 954"/>
                <a:gd name="T26" fmla="*/ 520 w 954"/>
                <a:gd name="T27" fmla="*/ 680 h 954"/>
                <a:gd name="T28" fmla="*/ 606 w 954"/>
                <a:gd name="T29" fmla="*/ 760 h 954"/>
                <a:gd name="T30" fmla="*/ 278 w 954"/>
                <a:gd name="T31" fmla="*/ 506 h 954"/>
                <a:gd name="T32" fmla="*/ 208 w 954"/>
                <a:gd name="T33" fmla="*/ 600 h 954"/>
                <a:gd name="T34" fmla="*/ 98 w 954"/>
                <a:gd name="T35" fmla="*/ 610 h 954"/>
                <a:gd name="T36" fmla="*/ 12 w 954"/>
                <a:gd name="T37" fmla="*/ 532 h 954"/>
                <a:gd name="T38" fmla="*/ 12 w 954"/>
                <a:gd name="T39" fmla="*/ 422 h 954"/>
                <a:gd name="T40" fmla="*/ 98 w 954"/>
                <a:gd name="T41" fmla="*/ 342 h 954"/>
                <a:gd name="T42" fmla="*/ 208 w 954"/>
                <a:gd name="T43" fmla="*/ 354 h 954"/>
                <a:gd name="T44" fmla="*/ 278 w 954"/>
                <a:gd name="T45" fmla="*/ 448 h 954"/>
                <a:gd name="T46" fmla="*/ 606 w 954"/>
                <a:gd name="T47" fmla="*/ 532 h 954"/>
                <a:gd name="T48" fmla="*/ 520 w 954"/>
                <a:gd name="T49" fmla="*/ 610 h 954"/>
                <a:gd name="T50" fmla="*/ 410 w 954"/>
                <a:gd name="T51" fmla="*/ 600 h 954"/>
                <a:gd name="T52" fmla="*/ 340 w 954"/>
                <a:gd name="T53" fmla="*/ 506 h 954"/>
                <a:gd name="T54" fmla="*/ 362 w 954"/>
                <a:gd name="T55" fmla="*/ 398 h 954"/>
                <a:gd name="T56" fmla="*/ 464 w 954"/>
                <a:gd name="T57" fmla="*/ 338 h 954"/>
                <a:gd name="T58" fmla="*/ 566 w 954"/>
                <a:gd name="T59" fmla="*/ 368 h 954"/>
                <a:gd name="T60" fmla="*/ 618 w 954"/>
                <a:gd name="T61" fmla="*/ 476 h 954"/>
                <a:gd name="T62" fmla="*/ 930 w 954"/>
                <a:gd name="T63" fmla="*/ 556 h 954"/>
                <a:gd name="T64" fmla="*/ 828 w 954"/>
                <a:gd name="T65" fmla="*/ 616 h 954"/>
                <a:gd name="T66" fmla="*/ 726 w 954"/>
                <a:gd name="T67" fmla="*/ 586 h 954"/>
                <a:gd name="T68" fmla="*/ 674 w 954"/>
                <a:gd name="T69" fmla="*/ 476 h 954"/>
                <a:gd name="T70" fmla="*/ 716 w 954"/>
                <a:gd name="T71" fmla="*/ 378 h 954"/>
                <a:gd name="T72" fmla="*/ 814 w 954"/>
                <a:gd name="T73" fmla="*/ 336 h 954"/>
                <a:gd name="T74" fmla="*/ 922 w 954"/>
                <a:gd name="T75" fmla="*/ 388 h 954"/>
                <a:gd name="T76" fmla="*/ 280 w 954"/>
                <a:gd name="T77" fmla="*/ 140 h 954"/>
                <a:gd name="T78" fmla="*/ 240 w 954"/>
                <a:gd name="T79" fmla="*/ 240 h 954"/>
                <a:gd name="T80" fmla="*/ 140 w 954"/>
                <a:gd name="T81" fmla="*/ 280 h 954"/>
                <a:gd name="T82" fmla="*/ 32 w 954"/>
                <a:gd name="T83" fmla="*/ 230 h 954"/>
                <a:gd name="T84" fmla="*/ 2 w 954"/>
                <a:gd name="T85" fmla="*/ 126 h 954"/>
                <a:gd name="T86" fmla="*/ 62 w 954"/>
                <a:gd name="T87" fmla="*/ 24 h 954"/>
                <a:gd name="T88" fmla="*/ 168 w 954"/>
                <a:gd name="T89" fmla="*/ 2 h 954"/>
                <a:gd name="T90" fmla="*/ 264 w 954"/>
                <a:gd name="T91" fmla="*/ 74 h 954"/>
                <a:gd name="T92" fmla="*/ 618 w 954"/>
                <a:gd name="T93" fmla="*/ 154 h 954"/>
                <a:gd name="T94" fmla="*/ 556 w 954"/>
                <a:gd name="T95" fmla="*/ 256 h 954"/>
                <a:gd name="T96" fmla="*/ 450 w 954"/>
                <a:gd name="T97" fmla="*/ 278 h 954"/>
                <a:gd name="T98" fmla="*/ 354 w 954"/>
                <a:gd name="T99" fmla="*/ 206 h 954"/>
                <a:gd name="T100" fmla="*/ 344 w 954"/>
                <a:gd name="T101" fmla="*/ 98 h 954"/>
                <a:gd name="T102" fmla="*/ 422 w 954"/>
                <a:gd name="T103" fmla="*/ 10 h 954"/>
                <a:gd name="T104" fmla="*/ 532 w 954"/>
                <a:gd name="T105" fmla="*/ 10 h 954"/>
                <a:gd name="T106" fmla="*/ 612 w 954"/>
                <a:gd name="T107" fmla="*/ 98 h 954"/>
                <a:gd name="T108" fmla="*/ 948 w 954"/>
                <a:gd name="T109" fmla="*/ 182 h 954"/>
                <a:gd name="T110" fmla="*/ 870 w 954"/>
                <a:gd name="T111" fmla="*/ 270 h 954"/>
                <a:gd name="T112" fmla="*/ 760 w 954"/>
                <a:gd name="T113" fmla="*/ 270 h 954"/>
                <a:gd name="T114" fmla="*/ 680 w 954"/>
                <a:gd name="T115" fmla="*/ 182 h 954"/>
                <a:gd name="T116" fmla="*/ 692 w 954"/>
                <a:gd name="T117" fmla="*/ 74 h 954"/>
                <a:gd name="T118" fmla="*/ 786 w 954"/>
                <a:gd name="T119" fmla="*/ 2 h 954"/>
                <a:gd name="T120" fmla="*/ 892 w 954"/>
                <a:gd name="T121" fmla="*/ 24 h 954"/>
                <a:gd name="T122" fmla="*/ 954 w 954"/>
                <a:gd name="T123" fmla="*/ 12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54" h="954">
                  <a:moveTo>
                    <a:pt x="280" y="814"/>
                  </a:moveTo>
                  <a:lnTo>
                    <a:pt x="280" y="814"/>
                  </a:lnTo>
                  <a:lnTo>
                    <a:pt x="280" y="828"/>
                  </a:lnTo>
                  <a:lnTo>
                    <a:pt x="278" y="842"/>
                  </a:lnTo>
                  <a:lnTo>
                    <a:pt x="274" y="856"/>
                  </a:lnTo>
                  <a:lnTo>
                    <a:pt x="270" y="868"/>
                  </a:lnTo>
                  <a:lnTo>
                    <a:pt x="264" y="880"/>
                  </a:lnTo>
                  <a:lnTo>
                    <a:pt x="258" y="892"/>
                  </a:lnTo>
                  <a:lnTo>
                    <a:pt x="248" y="904"/>
                  </a:lnTo>
                  <a:lnTo>
                    <a:pt x="240" y="914"/>
                  </a:lnTo>
                  <a:lnTo>
                    <a:pt x="230" y="922"/>
                  </a:lnTo>
                  <a:lnTo>
                    <a:pt x="220" y="930"/>
                  </a:lnTo>
                  <a:lnTo>
                    <a:pt x="208" y="938"/>
                  </a:lnTo>
                  <a:lnTo>
                    <a:pt x="196" y="944"/>
                  </a:lnTo>
                  <a:lnTo>
                    <a:pt x="182" y="948"/>
                  </a:lnTo>
                  <a:lnTo>
                    <a:pt x="168" y="952"/>
                  </a:lnTo>
                  <a:lnTo>
                    <a:pt x="154" y="954"/>
                  </a:lnTo>
                  <a:lnTo>
                    <a:pt x="140" y="954"/>
                  </a:lnTo>
                  <a:lnTo>
                    <a:pt x="140" y="954"/>
                  </a:lnTo>
                  <a:lnTo>
                    <a:pt x="126" y="954"/>
                  </a:lnTo>
                  <a:lnTo>
                    <a:pt x="112" y="952"/>
                  </a:lnTo>
                  <a:lnTo>
                    <a:pt x="98" y="948"/>
                  </a:lnTo>
                  <a:lnTo>
                    <a:pt x="86" y="944"/>
                  </a:lnTo>
                  <a:lnTo>
                    <a:pt x="74" y="938"/>
                  </a:lnTo>
                  <a:lnTo>
                    <a:pt x="62" y="930"/>
                  </a:lnTo>
                  <a:lnTo>
                    <a:pt x="52" y="922"/>
                  </a:lnTo>
                  <a:lnTo>
                    <a:pt x="42" y="914"/>
                  </a:lnTo>
                  <a:lnTo>
                    <a:pt x="32" y="904"/>
                  </a:lnTo>
                  <a:lnTo>
                    <a:pt x="24" y="892"/>
                  </a:lnTo>
                  <a:lnTo>
                    <a:pt x="18" y="880"/>
                  </a:lnTo>
                  <a:lnTo>
                    <a:pt x="12" y="868"/>
                  </a:lnTo>
                  <a:lnTo>
                    <a:pt x="6" y="856"/>
                  </a:lnTo>
                  <a:lnTo>
                    <a:pt x="4" y="842"/>
                  </a:lnTo>
                  <a:lnTo>
                    <a:pt x="2" y="828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00"/>
                  </a:lnTo>
                  <a:lnTo>
                    <a:pt x="4" y="786"/>
                  </a:lnTo>
                  <a:lnTo>
                    <a:pt x="6" y="772"/>
                  </a:lnTo>
                  <a:lnTo>
                    <a:pt x="12" y="760"/>
                  </a:lnTo>
                  <a:lnTo>
                    <a:pt x="18" y="746"/>
                  </a:lnTo>
                  <a:lnTo>
                    <a:pt x="24" y="736"/>
                  </a:lnTo>
                  <a:lnTo>
                    <a:pt x="32" y="724"/>
                  </a:lnTo>
                  <a:lnTo>
                    <a:pt x="42" y="714"/>
                  </a:lnTo>
                  <a:lnTo>
                    <a:pt x="52" y="706"/>
                  </a:lnTo>
                  <a:lnTo>
                    <a:pt x="62" y="698"/>
                  </a:lnTo>
                  <a:lnTo>
                    <a:pt x="74" y="690"/>
                  </a:lnTo>
                  <a:lnTo>
                    <a:pt x="86" y="684"/>
                  </a:lnTo>
                  <a:lnTo>
                    <a:pt x="98" y="680"/>
                  </a:lnTo>
                  <a:lnTo>
                    <a:pt x="112" y="676"/>
                  </a:lnTo>
                  <a:lnTo>
                    <a:pt x="126" y="674"/>
                  </a:lnTo>
                  <a:lnTo>
                    <a:pt x="140" y="674"/>
                  </a:lnTo>
                  <a:lnTo>
                    <a:pt x="140" y="674"/>
                  </a:lnTo>
                  <a:lnTo>
                    <a:pt x="154" y="674"/>
                  </a:lnTo>
                  <a:lnTo>
                    <a:pt x="168" y="676"/>
                  </a:lnTo>
                  <a:lnTo>
                    <a:pt x="182" y="680"/>
                  </a:lnTo>
                  <a:lnTo>
                    <a:pt x="196" y="684"/>
                  </a:lnTo>
                  <a:lnTo>
                    <a:pt x="208" y="690"/>
                  </a:lnTo>
                  <a:lnTo>
                    <a:pt x="220" y="698"/>
                  </a:lnTo>
                  <a:lnTo>
                    <a:pt x="230" y="706"/>
                  </a:lnTo>
                  <a:lnTo>
                    <a:pt x="240" y="714"/>
                  </a:lnTo>
                  <a:lnTo>
                    <a:pt x="248" y="724"/>
                  </a:lnTo>
                  <a:lnTo>
                    <a:pt x="258" y="736"/>
                  </a:lnTo>
                  <a:lnTo>
                    <a:pt x="264" y="746"/>
                  </a:lnTo>
                  <a:lnTo>
                    <a:pt x="270" y="760"/>
                  </a:lnTo>
                  <a:lnTo>
                    <a:pt x="274" y="772"/>
                  </a:lnTo>
                  <a:lnTo>
                    <a:pt x="278" y="786"/>
                  </a:lnTo>
                  <a:lnTo>
                    <a:pt x="280" y="800"/>
                  </a:lnTo>
                  <a:lnTo>
                    <a:pt x="280" y="814"/>
                  </a:lnTo>
                  <a:lnTo>
                    <a:pt x="280" y="814"/>
                  </a:lnTo>
                  <a:close/>
                  <a:moveTo>
                    <a:pt x="618" y="814"/>
                  </a:moveTo>
                  <a:lnTo>
                    <a:pt x="618" y="814"/>
                  </a:lnTo>
                  <a:lnTo>
                    <a:pt x="618" y="828"/>
                  </a:lnTo>
                  <a:lnTo>
                    <a:pt x="616" y="842"/>
                  </a:lnTo>
                  <a:lnTo>
                    <a:pt x="612" y="856"/>
                  </a:lnTo>
                  <a:lnTo>
                    <a:pt x="606" y="868"/>
                  </a:lnTo>
                  <a:lnTo>
                    <a:pt x="600" y="880"/>
                  </a:lnTo>
                  <a:lnTo>
                    <a:pt x="594" y="892"/>
                  </a:lnTo>
                  <a:lnTo>
                    <a:pt x="586" y="904"/>
                  </a:lnTo>
                  <a:lnTo>
                    <a:pt x="576" y="914"/>
                  </a:lnTo>
                  <a:lnTo>
                    <a:pt x="566" y="922"/>
                  </a:lnTo>
                  <a:lnTo>
                    <a:pt x="556" y="930"/>
                  </a:lnTo>
                  <a:lnTo>
                    <a:pt x="544" y="938"/>
                  </a:lnTo>
                  <a:lnTo>
                    <a:pt x="532" y="944"/>
                  </a:lnTo>
                  <a:lnTo>
                    <a:pt x="520" y="948"/>
                  </a:lnTo>
                  <a:lnTo>
                    <a:pt x="506" y="952"/>
                  </a:lnTo>
                  <a:lnTo>
                    <a:pt x="492" y="954"/>
                  </a:lnTo>
                  <a:lnTo>
                    <a:pt x="478" y="954"/>
                  </a:lnTo>
                  <a:lnTo>
                    <a:pt x="478" y="954"/>
                  </a:lnTo>
                  <a:lnTo>
                    <a:pt x="464" y="954"/>
                  </a:lnTo>
                  <a:lnTo>
                    <a:pt x="450" y="952"/>
                  </a:lnTo>
                  <a:lnTo>
                    <a:pt x="436" y="948"/>
                  </a:lnTo>
                  <a:lnTo>
                    <a:pt x="422" y="944"/>
                  </a:lnTo>
                  <a:lnTo>
                    <a:pt x="410" y="938"/>
                  </a:lnTo>
                  <a:lnTo>
                    <a:pt x="400" y="930"/>
                  </a:lnTo>
                  <a:lnTo>
                    <a:pt x="388" y="922"/>
                  </a:lnTo>
                  <a:lnTo>
                    <a:pt x="378" y="914"/>
                  </a:lnTo>
                  <a:lnTo>
                    <a:pt x="370" y="904"/>
                  </a:lnTo>
                  <a:lnTo>
                    <a:pt x="362" y="892"/>
                  </a:lnTo>
                  <a:lnTo>
                    <a:pt x="354" y="880"/>
                  </a:lnTo>
                  <a:lnTo>
                    <a:pt x="348" y="868"/>
                  </a:lnTo>
                  <a:lnTo>
                    <a:pt x="344" y="856"/>
                  </a:lnTo>
                  <a:lnTo>
                    <a:pt x="340" y="842"/>
                  </a:lnTo>
                  <a:lnTo>
                    <a:pt x="338" y="828"/>
                  </a:lnTo>
                  <a:lnTo>
                    <a:pt x="338" y="814"/>
                  </a:lnTo>
                  <a:lnTo>
                    <a:pt x="338" y="814"/>
                  </a:lnTo>
                  <a:lnTo>
                    <a:pt x="338" y="800"/>
                  </a:lnTo>
                  <a:lnTo>
                    <a:pt x="340" y="786"/>
                  </a:lnTo>
                  <a:lnTo>
                    <a:pt x="344" y="772"/>
                  </a:lnTo>
                  <a:lnTo>
                    <a:pt x="348" y="760"/>
                  </a:lnTo>
                  <a:lnTo>
                    <a:pt x="354" y="746"/>
                  </a:lnTo>
                  <a:lnTo>
                    <a:pt x="362" y="736"/>
                  </a:lnTo>
                  <a:lnTo>
                    <a:pt x="370" y="724"/>
                  </a:lnTo>
                  <a:lnTo>
                    <a:pt x="378" y="714"/>
                  </a:lnTo>
                  <a:lnTo>
                    <a:pt x="388" y="706"/>
                  </a:lnTo>
                  <a:lnTo>
                    <a:pt x="400" y="698"/>
                  </a:lnTo>
                  <a:lnTo>
                    <a:pt x="410" y="690"/>
                  </a:lnTo>
                  <a:lnTo>
                    <a:pt x="422" y="684"/>
                  </a:lnTo>
                  <a:lnTo>
                    <a:pt x="436" y="680"/>
                  </a:lnTo>
                  <a:lnTo>
                    <a:pt x="450" y="676"/>
                  </a:lnTo>
                  <a:lnTo>
                    <a:pt x="464" y="674"/>
                  </a:lnTo>
                  <a:lnTo>
                    <a:pt x="478" y="674"/>
                  </a:lnTo>
                  <a:lnTo>
                    <a:pt x="478" y="674"/>
                  </a:lnTo>
                  <a:lnTo>
                    <a:pt x="492" y="674"/>
                  </a:lnTo>
                  <a:lnTo>
                    <a:pt x="506" y="676"/>
                  </a:lnTo>
                  <a:lnTo>
                    <a:pt x="520" y="680"/>
                  </a:lnTo>
                  <a:lnTo>
                    <a:pt x="532" y="684"/>
                  </a:lnTo>
                  <a:lnTo>
                    <a:pt x="544" y="690"/>
                  </a:lnTo>
                  <a:lnTo>
                    <a:pt x="556" y="698"/>
                  </a:lnTo>
                  <a:lnTo>
                    <a:pt x="566" y="706"/>
                  </a:lnTo>
                  <a:lnTo>
                    <a:pt x="576" y="714"/>
                  </a:lnTo>
                  <a:lnTo>
                    <a:pt x="586" y="724"/>
                  </a:lnTo>
                  <a:lnTo>
                    <a:pt x="594" y="736"/>
                  </a:lnTo>
                  <a:lnTo>
                    <a:pt x="600" y="746"/>
                  </a:lnTo>
                  <a:lnTo>
                    <a:pt x="606" y="760"/>
                  </a:lnTo>
                  <a:lnTo>
                    <a:pt x="612" y="772"/>
                  </a:lnTo>
                  <a:lnTo>
                    <a:pt x="616" y="786"/>
                  </a:lnTo>
                  <a:lnTo>
                    <a:pt x="618" y="800"/>
                  </a:lnTo>
                  <a:lnTo>
                    <a:pt x="618" y="814"/>
                  </a:lnTo>
                  <a:lnTo>
                    <a:pt x="618" y="814"/>
                  </a:lnTo>
                  <a:close/>
                  <a:moveTo>
                    <a:pt x="280" y="476"/>
                  </a:moveTo>
                  <a:lnTo>
                    <a:pt x="280" y="476"/>
                  </a:lnTo>
                  <a:lnTo>
                    <a:pt x="280" y="492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0" y="532"/>
                  </a:lnTo>
                  <a:lnTo>
                    <a:pt x="264" y="544"/>
                  </a:lnTo>
                  <a:lnTo>
                    <a:pt x="258" y="556"/>
                  </a:lnTo>
                  <a:lnTo>
                    <a:pt x="248" y="566"/>
                  </a:lnTo>
                  <a:lnTo>
                    <a:pt x="240" y="576"/>
                  </a:lnTo>
                  <a:lnTo>
                    <a:pt x="230" y="586"/>
                  </a:lnTo>
                  <a:lnTo>
                    <a:pt x="220" y="594"/>
                  </a:lnTo>
                  <a:lnTo>
                    <a:pt x="208" y="600"/>
                  </a:lnTo>
                  <a:lnTo>
                    <a:pt x="196" y="606"/>
                  </a:lnTo>
                  <a:lnTo>
                    <a:pt x="182" y="610"/>
                  </a:lnTo>
                  <a:lnTo>
                    <a:pt x="168" y="614"/>
                  </a:lnTo>
                  <a:lnTo>
                    <a:pt x="154" y="616"/>
                  </a:lnTo>
                  <a:lnTo>
                    <a:pt x="140" y="618"/>
                  </a:lnTo>
                  <a:lnTo>
                    <a:pt x="140" y="618"/>
                  </a:lnTo>
                  <a:lnTo>
                    <a:pt x="126" y="616"/>
                  </a:lnTo>
                  <a:lnTo>
                    <a:pt x="112" y="614"/>
                  </a:lnTo>
                  <a:lnTo>
                    <a:pt x="98" y="610"/>
                  </a:lnTo>
                  <a:lnTo>
                    <a:pt x="86" y="606"/>
                  </a:lnTo>
                  <a:lnTo>
                    <a:pt x="74" y="600"/>
                  </a:lnTo>
                  <a:lnTo>
                    <a:pt x="62" y="594"/>
                  </a:lnTo>
                  <a:lnTo>
                    <a:pt x="52" y="586"/>
                  </a:lnTo>
                  <a:lnTo>
                    <a:pt x="42" y="576"/>
                  </a:lnTo>
                  <a:lnTo>
                    <a:pt x="32" y="566"/>
                  </a:lnTo>
                  <a:lnTo>
                    <a:pt x="24" y="556"/>
                  </a:lnTo>
                  <a:lnTo>
                    <a:pt x="18" y="544"/>
                  </a:lnTo>
                  <a:lnTo>
                    <a:pt x="12" y="532"/>
                  </a:lnTo>
                  <a:lnTo>
                    <a:pt x="6" y="518"/>
                  </a:lnTo>
                  <a:lnTo>
                    <a:pt x="4" y="506"/>
                  </a:lnTo>
                  <a:lnTo>
                    <a:pt x="2" y="492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2" y="462"/>
                  </a:lnTo>
                  <a:lnTo>
                    <a:pt x="4" y="448"/>
                  </a:lnTo>
                  <a:lnTo>
                    <a:pt x="6" y="436"/>
                  </a:lnTo>
                  <a:lnTo>
                    <a:pt x="12" y="422"/>
                  </a:lnTo>
                  <a:lnTo>
                    <a:pt x="18" y="410"/>
                  </a:lnTo>
                  <a:lnTo>
                    <a:pt x="24" y="398"/>
                  </a:lnTo>
                  <a:lnTo>
                    <a:pt x="32" y="388"/>
                  </a:lnTo>
                  <a:lnTo>
                    <a:pt x="42" y="378"/>
                  </a:lnTo>
                  <a:lnTo>
                    <a:pt x="52" y="368"/>
                  </a:lnTo>
                  <a:lnTo>
                    <a:pt x="62" y="360"/>
                  </a:lnTo>
                  <a:lnTo>
                    <a:pt x="74" y="354"/>
                  </a:lnTo>
                  <a:lnTo>
                    <a:pt x="86" y="348"/>
                  </a:lnTo>
                  <a:lnTo>
                    <a:pt x="98" y="342"/>
                  </a:lnTo>
                  <a:lnTo>
                    <a:pt x="112" y="340"/>
                  </a:lnTo>
                  <a:lnTo>
                    <a:pt x="126" y="338"/>
                  </a:lnTo>
                  <a:lnTo>
                    <a:pt x="140" y="336"/>
                  </a:lnTo>
                  <a:lnTo>
                    <a:pt x="140" y="336"/>
                  </a:lnTo>
                  <a:lnTo>
                    <a:pt x="154" y="338"/>
                  </a:lnTo>
                  <a:lnTo>
                    <a:pt x="168" y="340"/>
                  </a:lnTo>
                  <a:lnTo>
                    <a:pt x="182" y="342"/>
                  </a:lnTo>
                  <a:lnTo>
                    <a:pt x="196" y="348"/>
                  </a:lnTo>
                  <a:lnTo>
                    <a:pt x="208" y="354"/>
                  </a:lnTo>
                  <a:lnTo>
                    <a:pt x="220" y="360"/>
                  </a:lnTo>
                  <a:lnTo>
                    <a:pt x="230" y="368"/>
                  </a:lnTo>
                  <a:lnTo>
                    <a:pt x="240" y="378"/>
                  </a:lnTo>
                  <a:lnTo>
                    <a:pt x="248" y="388"/>
                  </a:lnTo>
                  <a:lnTo>
                    <a:pt x="258" y="398"/>
                  </a:lnTo>
                  <a:lnTo>
                    <a:pt x="264" y="410"/>
                  </a:lnTo>
                  <a:lnTo>
                    <a:pt x="270" y="422"/>
                  </a:lnTo>
                  <a:lnTo>
                    <a:pt x="274" y="436"/>
                  </a:lnTo>
                  <a:lnTo>
                    <a:pt x="278" y="448"/>
                  </a:lnTo>
                  <a:lnTo>
                    <a:pt x="280" y="462"/>
                  </a:lnTo>
                  <a:lnTo>
                    <a:pt x="280" y="476"/>
                  </a:lnTo>
                  <a:lnTo>
                    <a:pt x="280" y="476"/>
                  </a:lnTo>
                  <a:close/>
                  <a:moveTo>
                    <a:pt x="618" y="476"/>
                  </a:moveTo>
                  <a:lnTo>
                    <a:pt x="618" y="476"/>
                  </a:lnTo>
                  <a:lnTo>
                    <a:pt x="618" y="492"/>
                  </a:lnTo>
                  <a:lnTo>
                    <a:pt x="616" y="506"/>
                  </a:lnTo>
                  <a:lnTo>
                    <a:pt x="612" y="518"/>
                  </a:lnTo>
                  <a:lnTo>
                    <a:pt x="606" y="532"/>
                  </a:lnTo>
                  <a:lnTo>
                    <a:pt x="600" y="544"/>
                  </a:lnTo>
                  <a:lnTo>
                    <a:pt x="594" y="556"/>
                  </a:lnTo>
                  <a:lnTo>
                    <a:pt x="586" y="566"/>
                  </a:lnTo>
                  <a:lnTo>
                    <a:pt x="576" y="576"/>
                  </a:lnTo>
                  <a:lnTo>
                    <a:pt x="566" y="586"/>
                  </a:lnTo>
                  <a:lnTo>
                    <a:pt x="556" y="594"/>
                  </a:lnTo>
                  <a:lnTo>
                    <a:pt x="544" y="600"/>
                  </a:lnTo>
                  <a:lnTo>
                    <a:pt x="532" y="606"/>
                  </a:lnTo>
                  <a:lnTo>
                    <a:pt x="520" y="610"/>
                  </a:lnTo>
                  <a:lnTo>
                    <a:pt x="506" y="614"/>
                  </a:lnTo>
                  <a:lnTo>
                    <a:pt x="492" y="616"/>
                  </a:lnTo>
                  <a:lnTo>
                    <a:pt x="478" y="618"/>
                  </a:lnTo>
                  <a:lnTo>
                    <a:pt x="478" y="618"/>
                  </a:lnTo>
                  <a:lnTo>
                    <a:pt x="464" y="616"/>
                  </a:lnTo>
                  <a:lnTo>
                    <a:pt x="450" y="614"/>
                  </a:lnTo>
                  <a:lnTo>
                    <a:pt x="436" y="610"/>
                  </a:lnTo>
                  <a:lnTo>
                    <a:pt x="422" y="606"/>
                  </a:lnTo>
                  <a:lnTo>
                    <a:pt x="410" y="600"/>
                  </a:lnTo>
                  <a:lnTo>
                    <a:pt x="400" y="594"/>
                  </a:lnTo>
                  <a:lnTo>
                    <a:pt x="388" y="586"/>
                  </a:lnTo>
                  <a:lnTo>
                    <a:pt x="378" y="576"/>
                  </a:lnTo>
                  <a:lnTo>
                    <a:pt x="370" y="566"/>
                  </a:lnTo>
                  <a:lnTo>
                    <a:pt x="362" y="556"/>
                  </a:lnTo>
                  <a:lnTo>
                    <a:pt x="354" y="544"/>
                  </a:lnTo>
                  <a:lnTo>
                    <a:pt x="348" y="532"/>
                  </a:lnTo>
                  <a:lnTo>
                    <a:pt x="344" y="518"/>
                  </a:lnTo>
                  <a:lnTo>
                    <a:pt x="340" y="506"/>
                  </a:lnTo>
                  <a:lnTo>
                    <a:pt x="338" y="492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62"/>
                  </a:lnTo>
                  <a:lnTo>
                    <a:pt x="340" y="448"/>
                  </a:lnTo>
                  <a:lnTo>
                    <a:pt x="344" y="436"/>
                  </a:lnTo>
                  <a:lnTo>
                    <a:pt x="348" y="422"/>
                  </a:lnTo>
                  <a:lnTo>
                    <a:pt x="354" y="410"/>
                  </a:lnTo>
                  <a:lnTo>
                    <a:pt x="362" y="398"/>
                  </a:lnTo>
                  <a:lnTo>
                    <a:pt x="370" y="388"/>
                  </a:lnTo>
                  <a:lnTo>
                    <a:pt x="378" y="378"/>
                  </a:lnTo>
                  <a:lnTo>
                    <a:pt x="388" y="368"/>
                  </a:lnTo>
                  <a:lnTo>
                    <a:pt x="400" y="360"/>
                  </a:lnTo>
                  <a:lnTo>
                    <a:pt x="410" y="354"/>
                  </a:lnTo>
                  <a:lnTo>
                    <a:pt x="422" y="348"/>
                  </a:lnTo>
                  <a:lnTo>
                    <a:pt x="436" y="342"/>
                  </a:lnTo>
                  <a:lnTo>
                    <a:pt x="450" y="340"/>
                  </a:lnTo>
                  <a:lnTo>
                    <a:pt x="464" y="338"/>
                  </a:lnTo>
                  <a:lnTo>
                    <a:pt x="478" y="336"/>
                  </a:lnTo>
                  <a:lnTo>
                    <a:pt x="478" y="336"/>
                  </a:lnTo>
                  <a:lnTo>
                    <a:pt x="492" y="338"/>
                  </a:lnTo>
                  <a:lnTo>
                    <a:pt x="506" y="340"/>
                  </a:lnTo>
                  <a:lnTo>
                    <a:pt x="520" y="342"/>
                  </a:lnTo>
                  <a:lnTo>
                    <a:pt x="532" y="348"/>
                  </a:lnTo>
                  <a:lnTo>
                    <a:pt x="544" y="354"/>
                  </a:lnTo>
                  <a:lnTo>
                    <a:pt x="556" y="360"/>
                  </a:lnTo>
                  <a:lnTo>
                    <a:pt x="566" y="368"/>
                  </a:lnTo>
                  <a:lnTo>
                    <a:pt x="576" y="378"/>
                  </a:lnTo>
                  <a:lnTo>
                    <a:pt x="586" y="388"/>
                  </a:lnTo>
                  <a:lnTo>
                    <a:pt x="594" y="398"/>
                  </a:lnTo>
                  <a:lnTo>
                    <a:pt x="600" y="410"/>
                  </a:lnTo>
                  <a:lnTo>
                    <a:pt x="606" y="422"/>
                  </a:lnTo>
                  <a:lnTo>
                    <a:pt x="612" y="436"/>
                  </a:lnTo>
                  <a:lnTo>
                    <a:pt x="616" y="448"/>
                  </a:lnTo>
                  <a:lnTo>
                    <a:pt x="618" y="462"/>
                  </a:lnTo>
                  <a:lnTo>
                    <a:pt x="618" y="476"/>
                  </a:lnTo>
                  <a:lnTo>
                    <a:pt x="618" y="476"/>
                  </a:lnTo>
                  <a:close/>
                  <a:moveTo>
                    <a:pt x="954" y="476"/>
                  </a:moveTo>
                  <a:lnTo>
                    <a:pt x="954" y="476"/>
                  </a:lnTo>
                  <a:lnTo>
                    <a:pt x="954" y="492"/>
                  </a:lnTo>
                  <a:lnTo>
                    <a:pt x="952" y="506"/>
                  </a:lnTo>
                  <a:lnTo>
                    <a:pt x="948" y="518"/>
                  </a:lnTo>
                  <a:lnTo>
                    <a:pt x="944" y="532"/>
                  </a:lnTo>
                  <a:lnTo>
                    <a:pt x="938" y="544"/>
                  </a:lnTo>
                  <a:lnTo>
                    <a:pt x="930" y="556"/>
                  </a:lnTo>
                  <a:lnTo>
                    <a:pt x="922" y="566"/>
                  </a:lnTo>
                  <a:lnTo>
                    <a:pt x="914" y="576"/>
                  </a:lnTo>
                  <a:lnTo>
                    <a:pt x="904" y="586"/>
                  </a:lnTo>
                  <a:lnTo>
                    <a:pt x="892" y="594"/>
                  </a:lnTo>
                  <a:lnTo>
                    <a:pt x="882" y="600"/>
                  </a:lnTo>
                  <a:lnTo>
                    <a:pt x="870" y="606"/>
                  </a:lnTo>
                  <a:lnTo>
                    <a:pt x="856" y="610"/>
                  </a:lnTo>
                  <a:lnTo>
                    <a:pt x="842" y="614"/>
                  </a:lnTo>
                  <a:lnTo>
                    <a:pt x="828" y="616"/>
                  </a:lnTo>
                  <a:lnTo>
                    <a:pt x="814" y="618"/>
                  </a:lnTo>
                  <a:lnTo>
                    <a:pt x="814" y="618"/>
                  </a:lnTo>
                  <a:lnTo>
                    <a:pt x="800" y="616"/>
                  </a:lnTo>
                  <a:lnTo>
                    <a:pt x="786" y="614"/>
                  </a:lnTo>
                  <a:lnTo>
                    <a:pt x="772" y="610"/>
                  </a:lnTo>
                  <a:lnTo>
                    <a:pt x="760" y="606"/>
                  </a:lnTo>
                  <a:lnTo>
                    <a:pt x="748" y="600"/>
                  </a:lnTo>
                  <a:lnTo>
                    <a:pt x="736" y="594"/>
                  </a:lnTo>
                  <a:lnTo>
                    <a:pt x="726" y="586"/>
                  </a:lnTo>
                  <a:lnTo>
                    <a:pt x="716" y="576"/>
                  </a:lnTo>
                  <a:lnTo>
                    <a:pt x="706" y="566"/>
                  </a:lnTo>
                  <a:lnTo>
                    <a:pt x="698" y="556"/>
                  </a:lnTo>
                  <a:lnTo>
                    <a:pt x="692" y="544"/>
                  </a:lnTo>
                  <a:lnTo>
                    <a:pt x="686" y="532"/>
                  </a:lnTo>
                  <a:lnTo>
                    <a:pt x="680" y="518"/>
                  </a:lnTo>
                  <a:lnTo>
                    <a:pt x="676" y="506"/>
                  </a:lnTo>
                  <a:lnTo>
                    <a:pt x="674" y="492"/>
                  </a:lnTo>
                  <a:lnTo>
                    <a:pt x="674" y="476"/>
                  </a:lnTo>
                  <a:lnTo>
                    <a:pt x="674" y="476"/>
                  </a:lnTo>
                  <a:lnTo>
                    <a:pt x="674" y="462"/>
                  </a:lnTo>
                  <a:lnTo>
                    <a:pt x="676" y="448"/>
                  </a:lnTo>
                  <a:lnTo>
                    <a:pt x="680" y="436"/>
                  </a:lnTo>
                  <a:lnTo>
                    <a:pt x="686" y="422"/>
                  </a:lnTo>
                  <a:lnTo>
                    <a:pt x="692" y="410"/>
                  </a:lnTo>
                  <a:lnTo>
                    <a:pt x="698" y="398"/>
                  </a:lnTo>
                  <a:lnTo>
                    <a:pt x="706" y="388"/>
                  </a:lnTo>
                  <a:lnTo>
                    <a:pt x="716" y="378"/>
                  </a:lnTo>
                  <a:lnTo>
                    <a:pt x="726" y="368"/>
                  </a:lnTo>
                  <a:lnTo>
                    <a:pt x="736" y="360"/>
                  </a:lnTo>
                  <a:lnTo>
                    <a:pt x="748" y="354"/>
                  </a:lnTo>
                  <a:lnTo>
                    <a:pt x="760" y="348"/>
                  </a:lnTo>
                  <a:lnTo>
                    <a:pt x="772" y="342"/>
                  </a:lnTo>
                  <a:lnTo>
                    <a:pt x="786" y="340"/>
                  </a:lnTo>
                  <a:lnTo>
                    <a:pt x="800" y="338"/>
                  </a:lnTo>
                  <a:lnTo>
                    <a:pt x="814" y="336"/>
                  </a:lnTo>
                  <a:lnTo>
                    <a:pt x="814" y="336"/>
                  </a:lnTo>
                  <a:lnTo>
                    <a:pt x="828" y="338"/>
                  </a:lnTo>
                  <a:lnTo>
                    <a:pt x="842" y="340"/>
                  </a:lnTo>
                  <a:lnTo>
                    <a:pt x="856" y="342"/>
                  </a:lnTo>
                  <a:lnTo>
                    <a:pt x="870" y="348"/>
                  </a:lnTo>
                  <a:lnTo>
                    <a:pt x="882" y="354"/>
                  </a:lnTo>
                  <a:lnTo>
                    <a:pt x="892" y="360"/>
                  </a:lnTo>
                  <a:lnTo>
                    <a:pt x="904" y="368"/>
                  </a:lnTo>
                  <a:lnTo>
                    <a:pt x="914" y="378"/>
                  </a:lnTo>
                  <a:lnTo>
                    <a:pt x="922" y="388"/>
                  </a:lnTo>
                  <a:lnTo>
                    <a:pt x="930" y="398"/>
                  </a:lnTo>
                  <a:lnTo>
                    <a:pt x="938" y="410"/>
                  </a:lnTo>
                  <a:lnTo>
                    <a:pt x="944" y="422"/>
                  </a:lnTo>
                  <a:lnTo>
                    <a:pt x="948" y="436"/>
                  </a:lnTo>
                  <a:lnTo>
                    <a:pt x="952" y="448"/>
                  </a:lnTo>
                  <a:lnTo>
                    <a:pt x="954" y="462"/>
                  </a:lnTo>
                  <a:lnTo>
                    <a:pt x="954" y="476"/>
                  </a:lnTo>
                  <a:lnTo>
                    <a:pt x="954" y="476"/>
                  </a:lnTo>
                  <a:close/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8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20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4" y="168"/>
                  </a:lnTo>
                  <a:lnTo>
                    <a:pt x="2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26"/>
                  </a:lnTo>
                  <a:lnTo>
                    <a:pt x="4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4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20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8" y="62"/>
                  </a:lnTo>
                  <a:lnTo>
                    <a:pt x="264" y="74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  <a:moveTo>
                    <a:pt x="618" y="140"/>
                  </a:moveTo>
                  <a:lnTo>
                    <a:pt x="618" y="140"/>
                  </a:lnTo>
                  <a:lnTo>
                    <a:pt x="618" y="154"/>
                  </a:lnTo>
                  <a:lnTo>
                    <a:pt x="616" y="168"/>
                  </a:lnTo>
                  <a:lnTo>
                    <a:pt x="612" y="182"/>
                  </a:lnTo>
                  <a:lnTo>
                    <a:pt x="606" y="194"/>
                  </a:lnTo>
                  <a:lnTo>
                    <a:pt x="600" y="206"/>
                  </a:lnTo>
                  <a:lnTo>
                    <a:pt x="594" y="218"/>
                  </a:lnTo>
                  <a:lnTo>
                    <a:pt x="586" y="230"/>
                  </a:lnTo>
                  <a:lnTo>
                    <a:pt x="576" y="240"/>
                  </a:lnTo>
                  <a:lnTo>
                    <a:pt x="566" y="248"/>
                  </a:lnTo>
                  <a:lnTo>
                    <a:pt x="556" y="256"/>
                  </a:lnTo>
                  <a:lnTo>
                    <a:pt x="544" y="264"/>
                  </a:lnTo>
                  <a:lnTo>
                    <a:pt x="532" y="270"/>
                  </a:lnTo>
                  <a:lnTo>
                    <a:pt x="520" y="274"/>
                  </a:lnTo>
                  <a:lnTo>
                    <a:pt x="506" y="278"/>
                  </a:lnTo>
                  <a:lnTo>
                    <a:pt x="492" y="280"/>
                  </a:lnTo>
                  <a:lnTo>
                    <a:pt x="478" y="280"/>
                  </a:lnTo>
                  <a:lnTo>
                    <a:pt x="478" y="280"/>
                  </a:lnTo>
                  <a:lnTo>
                    <a:pt x="464" y="280"/>
                  </a:lnTo>
                  <a:lnTo>
                    <a:pt x="450" y="278"/>
                  </a:lnTo>
                  <a:lnTo>
                    <a:pt x="436" y="274"/>
                  </a:lnTo>
                  <a:lnTo>
                    <a:pt x="422" y="270"/>
                  </a:lnTo>
                  <a:lnTo>
                    <a:pt x="410" y="264"/>
                  </a:lnTo>
                  <a:lnTo>
                    <a:pt x="400" y="256"/>
                  </a:lnTo>
                  <a:lnTo>
                    <a:pt x="388" y="248"/>
                  </a:lnTo>
                  <a:lnTo>
                    <a:pt x="378" y="240"/>
                  </a:lnTo>
                  <a:lnTo>
                    <a:pt x="370" y="230"/>
                  </a:lnTo>
                  <a:lnTo>
                    <a:pt x="362" y="218"/>
                  </a:lnTo>
                  <a:lnTo>
                    <a:pt x="354" y="206"/>
                  </a:lnTo>
                  <a:lnTo>
                    <a:pt x="348" y="194"/>
                  </a:lnTo>
                  <a:lnTo>
                    <a:pt x="344" y="182"/>
                  </a:lnTo>
                  <a:lnTo>
                    <a:pt x="340" y="168"/>
                  </a:lnTo>
                  <a:lnTo>
                    <a:pt x="338" y="154"/>
                  </a:lnTo>
                  <a:lnTo>
                    <a:pt x="338" y="140"/>
                  </a:lnTo>
                  <a:lnTo>
                    <a:pt x="338" y="140"/>
                  </a:lnTo>
                  <a:lnTo>
                    <a:pt x="338" y="126"/>
                  </a:lnTo>
                  <a:lnTo>
                    <a:pt x="340" y="112"/>
                  </a:lnTo>
                  <a:lnTo>
                    <a:pt x="344" y="98"/>
                  </a:lnTo>
                  <a:lnTo>
                    <a:pt x="348" y="86"/>
                  </a:lnTo>
                  <a:lnTo>
                    <a:pt x="354" y="74"/>
                  </a:lnTo>
                  <a:lnTo>
                    <a:pt x="362" y="62"/>
                  </a:lnTo>
                  <a:lnTo>
                    <a:pt x="370" y="50"/>
                  </a:lnTo>
                  <a:lnTo>
                    <a:pt x="378" y="40"/>
                  </a:lnTo>
                  <a:lnTo>
                    <a:pt x="388" y="32"/>
                  </a:lnTo>
                  <a:lnTo>
                    <a:pt x="400" y="24"/>
                  </a:lnTo>
                  <a:lnTo>
                    <a:pt x="410" y="16"/>
                  </a:lnTo>
                  <a:lnTo>
                    <a:pt x="422" y="10"/>
                  </a:lnTo>
                  <a:lnTo>
                    <a:pt x="436" y="6"/>
                  </a:lnTo>
                  <a:lnTo>
                    <a:pt x="450" y="2"/>
                  </a:lnTo>
                  <a:lnTo>
                    <a:pt x="464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492" y="0"/>
                  </a:lnTo>
                  <a:lnTo>
                    <a:pt x="506" y="2"/>
                  </a:lnTo>
                  <a:lnTo>
                    <a:pt x="520" y="6"/>
                  </a:lnTo>
                  <a:lnTo>
                    <a:pt x="532" y="10"/>
                  </a:lnTo>
                  <a:lnTo>
                    <a:pt x="544" y="16"/>
                  </a:lnTo>
                  <a:lnTo>
                    <a:pt x="556" y="24"/>
                  </a:lnTo>
                  <a:lnTo>
                    <a:pt x="566" y="32"/>
                  </a:lnTo>
                  <a:lnTo>
                    <a:pt x="576" y="40"/>
                  </a:lnTo>
                  <a:lnTo>
                    <a:pt x="586" y="50"/>
                  </a:lnTo>
                  <a:lnTo>
                    <a:pt x="594" y="62"/>
                  </a:lnTo>
                  <a:lnTo>
                    <a:pt x="600" y="74"/>
                  </a:lnTo>
                  <a:lnTo>
                    <a:pt x="606" y="86"/>
                  </a:lnTo>
                  <a:lnTo>
                    <a:pt x="612" y="98"/>
                  </a:lnTo>
                  <a:lnTo>
                    <a:pt x="616" y="112"/>
                  </a:lnTo>
                  <a:lnTo>
                    <a:pt x="618" y="126"/>
                  </a:lnTo>
                  <a:lnTo>
                    <a:pt x="618" y="140"/>
                  </a:lnTo>
                  <a:lnTo>
                    <a:pt x="618" y="140"/>
                  </a:lnTo>
                  <a:close/>
                  <a:moveTo>
                    <a:pt x="954" y="140"/>
                  </a:moveTo>
                  <a:lnTo>
                    <a:pt x="954" y="140"/>
                  </a:lnTo>
                  <a:lnTo>
                    <a:pt x="954" y="154"/>
                  </a:lnTo>
                  <a:lnTo>
                    <a:pt x="952" y="168"/>
                  </a:lnTo>
                  <a:lnTo>
                    <a:pt x="948" y="182"/>
                  </a:lnTo>
                  <a:lnTo>
                    <a:pt x="944" y="194"/>
                  </a:lnTo>
                  <a:lnTo>
                    <a:pt x="938" y="206"/>
                  </a:lnTo>
                  <a:lnTo>
                    <a:pt x="930" y="218"/>
                  </a:lnTo>
                  <a:lnTo>
                    <a:pt x="922" y="230"/>
                  </a:lnTo>
                  <a:lnTo>
                    <a:pt x="914" y="240"/>
                  </a:lnTo>
                  <a:lnTo>
                    <a:pt x="904" y="248"/>
                  </a:lnTo>
                  <a:lnTo>
                    <a:pt x="892" y="256"/>
                  </a:lnTo>
                  <a:lnTo>
                    <a:pt x="882" y="264"/>
                  </a:lnTo>
                  <a:lnTo>
                    <a:pt x="870" y="270"/>
                  </a:lnTo>
                  <a:lnTo>
                    <a:pt x="856" y="274"/>
                  </a:lnTo>
                  <a:lnTo>
                    <a:pt x="842" y="278"/>
                  </a:lnTo>
                  <a:lnTo>
                    <a:pt x="828" y="280"/>
                  </a:lnTo>
                  <a:lnTo>
                    <a:pt x="814" y="280"/>
                  </a:lnTo>
                  <a:lnTo>
                    <a:pt x="814" y="280"/>
                  </a:lnTo>
                  <a:lnTo>
                    <a:pt x="800" y="280"/>
                  </a:lnTo>
                  <a:lnTo>
                    <a:pt x="786" y="278"/>
                  </a:lnTo>
                  <a:lnTo>
                    <a:pt x="772" y="274"/>
                  </a:lnTo>
                  <a:lnTo>
                    <a:pt x="760" y="270"/>
                  </a:lnTo>
                  <a:lnTo>
                    <a:pt x="748" y="264"/>
                  </a:lnTo>
                  <a:lnTo>
                    <a:pt x="736" y="256"/>
                  </a:lnTo>
                  <a:lnTo>
                    <a:pt x="726" y="248"/>
                  </a:lnTo>
                  <a:lnTo>
                    <a:pt x="716" y="240"/>
                  </a:lnTo>
                  <a:lnTo>
                    <a:pt x="706" y="230"/>
                  </a:lnTo>
                  <a:lnTo>
                    <a:pt x="698" y="218"/>
                  </a:lnTo>
                  <a:lnTo>
                    <a:pt x="692" y="206"/>
                  </a:lnTo>
                  <a:lnTo>
                    <a:pt x="686" y="194"/>
                  </a:lnTo>
                  <a:lnTo>
                    <a:pt x="680" y="182"/>
                  </a:lnTo>
                  <a:lnTo>
                    <a:pt x="676" y="168"/>
                  </a:lnTo>
                  <a:lnTo>
                    <a:pt x="674" y="154"/>
                  </a:lnTo>
                  <a:lnTo>
                    <a:pt x="674" y="140"/>
                  </a:lnTo>
                  <a:lnTo>
                    <a:pt x="674" y="140"/>
                  </a:lnTo>
                  <a:lnTo>
                    <a:pt x="674" y="126"/>
                  </a:lnTo>
                  <a:lnTo>
                    <a:pt x="676" y="112"/>
                  </a:lnTo>
                  <a:lnTo>
                    <a:pt x="680" y="98"/>
                  </a:lnTo>
                  <a:lnTo>
                    <a:pt x="686" y="86"/>
                  </a:lnTo>
                  <a:lnTo>
                    <a:pt x="692" y="74"/>
                  </a:lnTo>
                  <a:lnTo>
                    <a:pt x="698" y="62"/>
                  </a:lnTo>
                  <a:lnTo>
                    <a:pt x="706" y="50"/>
                  </a:lnTo>
                  <a:lnTo>
                    <a:pt x="716" y="40"/>
                  </a:lnTo>
                  <a:lnTo>
                    <a:pt x="726" y="32"/>
                  </a:lnTo>
                  <a:lnTo>
                    <a:pt x="736" y="24"/>
                  </a:lnTo>
                  <a:lnTo>
                    <a:pt x="748" y="16"/>
                  </a:lnTo>
                  <a:lnTo>
                    <a:pt x="760" y="10"/>
                  </a:lnTo>
                  <a:lnTo>
                    <a:pt x="772" y="6"/>
                  </a:lnTo>
                  <a:lnTo>
                    <a:pt x="786" y="2"/>
                  </a:lnTo>
                  <a:lnTo>
                    <a:pt x="800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828" y="0"/>
                  </a:lnTo>
                  <a:lnTo>
                    <a:pt x="842" y="2"/>
                  </a:lnTo>
                  <a:lnTo>
                    <a:pt x="856" y="6"/>
                  </a:lnTo>
                  <a:lnTo>
                    <a:pt x="870" y="10"/>
                  </a:lnTo>
                  <a:lnTo>
                    <a:pt x="882" y="16"/>
                  </a:lnTo>
                  <a:lnTo>
                    <a:pt x="892" y="24"/>
                  </a:lnTo>
                  <a:lnTo>
                    <a:pt x="904" y="32"/>
                  </a:lnTo>
                  <a:lnTo>
                    <a:pt x="914" y="40"/>
                  </a:lnTo>
                  <a:lnTo>
                    <a:pt x="922" y="50"/>
                  </a:lnTo>
                  <a:lnTo>
                    <a:pt x="930" y="62"/>
                  </a:lnTo>
                  <a:lnTo>
                    <a:pt x="938" y="74"/>
                  </a:lnTo>
                  <a:lnTo>
                    <a:pt x="944" y="86"/>
                  </a:lnTo>
                  <a:lnTo>
                    <a:pt x="948" y="98"/>
                  </a:lnTo>
                  <a:lnTo>
                    <a:pt x="952" y="112"/>
                  </a:lnTo>
                  <a:lnTo>
                    <a:pt x="954" y="126"/>
                  </a:lnTo>
                  <a:lnTo>
                    <a:pt x="954" y="140"/>
                  </a:lnTo>
                  <a:lnTo>
                    <a:pt x="954" y="140"/>
                  </a:lnTo>
                  <a:close/>
                </a:path>
              </a:pathLst>
            </a:custGeom>
            <a:solidFill>
              <a:srgbClr val="72A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  <p:sp>
          <p:nvSpPr>
            <p:cNvPr id="23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a16="http://schemas.microsoft.com/office/drawing/2014/main" id="{C8D23F22-51F9-4450-A3D9-D4CF200DD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482975"/>
              <a:ext cx="444500" cy="444500"/>
            </a:xfrm>
            <a:custGeom>
              <a:avLst/>
              <a:gdLst>
                <a:gd name="T0" fmla="*/ 280 w 280"/>
                <a:gd name="T1" fmla="*/ 140 h 280"/>
                <a:gd name="T2" fmla="*/ 278 w 280"/>
                <a:gd name="T3" fmla="*/ 168 h 280"/>
                <a:gd name="T4" fmla="*/ 270 w 280"/>
                <a:gd name="T5" fmla="*/ 194 h 280"/>
                <a:gd name="T6" fmla="*/ 256 w 280"/>
                <a:gd name="T7" fmla="*/ 218 h 280"/>
                <a:gd name="T8" fmla="*/ 240 w 280"/>
                <a:gd name="T9" fmla="*/ 240 h 280"/>
                <a:gd name="T10" fmla="*/ 218 w 280"/>
                <a:gd name="T11" fmla="*/ 256 h 280"/>
                <a:gd name="T12" fmla="*/ 196 w 280"/>
                <a:gd name="T13" fmla="*/ 270 h 280"/>
                <a:gd name="T14" fmla="*/ 168 w 280"/>
                <a:gd name="T15" fmla="*/ 278 h 280"/>
                <a:gd name="T16" fmla="*/ 140 w 280"/>
                <a:gd name="T17" fmla="*/ 280 h 280"/>
                <a:gd name="T18" fmla="*/ 126 w 280"/>
                <a:gd name="T19" fmla="*/ 280 h 280"/>
                <a:gd name="T20" fmla="*/ 98 w 280"/>
                <a:gd name="T21" fmla="*/ 274 h 280"/>
                <a:gd name="T22" fmla="*/ 74 w 280"/>
                <a:gd name="T23" fmla="*/ 264 h 280"/>
                <a:gd name="T24" fmla="*/ 52 w 280"/>
                <a:gd name="T25" fmla="*/ 248 h 280"/>
                <a:gd name="T26" fmla="*/ 32 w 280"/>
                <a:gd name="T27" fmla="*/ 230 h 280"/>
                <a:gd name="T28" fmla="*/ 18 w 280"/>
                <a:gd name="T29" fmla="*/ 206 h 280"/>
                <a:gd name="T30" fmla="*/ 6 w 280"/>
                <a:gd name="T31" fmla="*/ 182 h 280"/>
                <a:gd name="T32" fmla="*/ 0 w 280"/>
                <a:gd name="T33" fmla="*/ 154 h 280"/>
                <a:gd name="T34" fmla="*/ 0 w 280"/>
                <a:gd name="T35" fmla="*/ 140 h 280"/>
                <a:gd name="T36" fmla="*/ 2 w 280"/>
                <a:gd name="T37" fmla="*/ 112 h 280"/>
                <a:gd name="T38" fmla="*/ 12 w 280"/>
                <a:gd name="T39" fmla="*/ 86 h 280"/>
                <a:gd name="T40" fmla="*/ 24 w 280"/>
                <a:gd name="T41" fmla="*/ 62 h 280"/>
                <a:gd name="T42" fmla="*/ 42 w 280"/>
                <a:gd name="T43" fmla="*/ 40 h 280"/>
                <a:gd name="T44" fmla="*/ 62 w 280"/>
                <a:gd name="T45" fmla="*/ 24 h 280"/>
                <a:gd name="T46" fmla="*/ 86 w 280"/>
                <a:gd name="T47" fmla="*/ 10 h 280"/>
                <a:gd name="T48" fmla="*/ 112 w 280"/>
                <a:gd name="T49" fmla="*/ 2 h 280"/>
                <a:gd name="T50" fmla="*/ 140 w 280"/>
                <a:gd name="T51" fmla="*/ 0 h 280"/>
                <a:gd name="T52" fmla="*/ 154 w 280"/>
                <a:gd name="T53" fmla="*/ 0 h 280"/>
                <a:gd name="T54" fmla="*/ 182 w 280"/>
                <a:gd name="T55" fmla="*/ 6 h 280"/>
                <a:gd name="T56" fmla="*/ 208 w 280"/>
                <a:gd name="T57" fmla="*/ 16 h 280"/>
                <a:gd name="T58" fmla="*/ 230 w 280"/>
                <a:gd name="T59" fmla="*/ 32 h 280"/>
                <a:gd name="T60" fmla="*/ 248 w 280"/>
                <a:gd name="T61" fmla="*/ 50 h 280"/>
                <a:gd name="T62" fmla="*/ 264 w 280"/>
                <a:gd name="T63" fmla="*/ 72 h 280"/>
                <a:gd name="T64" fmla="*/ 274 w 280"/>
                <a:gd name="T65" fmla="*/ 98 h 280"/>
                <a:gd name="T66" fmla="*/ 280 w 280"/>
                <a:gd name="T67" fmla="*/ 126 h 280"/>
                <a:gd name="T68" fmla="*/ 280 w 280"/>
                <a:gd name="T69" fmla="*/ 14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0" h="280">
                  <a:moveTo>
                    <a:pt x="280" y="140"/>
                  </a:moveTo>
                  <a:lnTo>
                    <a:pt x="280" y="140"/>
                  </a:lnTo>
                  <a:lnTo>
                    <a:pt x="280" y="154"/>
                  </a:lnTo>
                  <a:lnTo>
                    <a:pt x="278" y="168"/>
                  </a:lnTo>
                  <a:lnTo>
                    <a:pt x="274" y="182"/>
                  </a:lnTo>
                  <a:lnTo>
                    <a:pt x="270" y="194"/>
                  </a:lnTo>
                  <a:lnTo>
                    <a:pt x="264" y="206"/>
                  </a:lnTo>
                  <a:lnTo>
                    <a:pt x="256" y="218"/>
                  </a:lnTo>
                  <a:lnTo>
                    <a:pt x="248" y="230"/>
                  </a:lnTo>
                  <a:lnTo>
                    <a:pt x="240" y="240"/>
                  </a:lnTo>
                  <a:lnTo>
                    <a:pt x="230" y="248"/>
                  </a:lnTo>
                  <a:lnTo>
                    <a:pt x="218" y="256"/>
                  </a:lnTo>
                  <a:lnTo>
                    <a:pt x="208" y="264"/>
                  </a:lnTo>
                  <a:lnTo>
                    <a:pt x="196" y="270"/>
                  </a:lnTo>
                  <a:lnTo>
                    <a:pt x="182" y="274"/>
                  </a:lnTo>
                  <a:lnTo>
                    <a:pt x="168" y="278"/>
                  </a:lnTo>
                  <a:lnTo>
                    <a:pt x="154" y="280"/>
                  </a:lnTo>
                  <a:lnTo>
                    <a:pt x="140" y="280"/>
                  </a:lnTo>
                  <a:lnTo>
                    <a:pt x="140" y="280"/>
                  </a:lnTo>
                  <a:lnTo>
                    <a:pt x="126" y="280"/>
                  </a:lnTo>
                  <a:lnTo>
                    <a:pt x="112" y="278"/>
                  </a:lnTo>
                  <a:lnTo>
                    <a:pt x="98" y="274"/>
                  </a:lnTo>
                  <a:lnTo>
                    <a:pt x="86" y="270"/>
                  </a:lnTo>
                  <a:lnTo>
                    <a:pt x="74" y="264"/>
                  </a:lnTo>
                  <a:lnTo>
                    <a:pt x="62" y="256"/>
                  </a:lnTo>
                  <a:lnTo>
                    <a:pt x="52" y="248"/>
                  </a:lnTo>
                  <a:lnTo>
                    <a:pt x="42" y="240"/>
                  </a:lnTo>
                  <a:lnTo>
                    <a:pt x="32" y="230"/>
                  </a:lnTo>
                  <a:lnTo>
                    <a:pt x="24" y="218"/>
                  </a:lnTo>
                  <a:lnTo>
                    <a:pt x="18" y="206"/>
                  </a:lnTo>
                  <a:lnTo>
                    <a:pt x="12" y="194"/>
                  </a:lnTo>
                  <a:lnTo>
                    <a:pt x="6" y="182"/>
                  </a:lnTo>
                  <a:lnTo>
                    <a:pt x="2" y="168"/>
                  </a:lnTo>
                  <a:lnTo>
                    <a:pt x="0" y="154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26"/>
                  </a:lnTo>
                  <a:lnTo>
                    <a:pt x="2" y="112"/>
                  </a:lnTo>
                  <a:lnTo>
                    <a:pt x="6" y="98"/>
                  </a:lnTo>
                  <a:lnTo>
                    <a:pt x="12" y="86"/>
                  </a:lnTo>
                  <a:lnTo>
                    <a:pt x="18" y="72"/>
                  </a:lnTo>
                  <a:lnTo>
                    <a:pt x="24" y="62"/>
                  </a:lnTo>
                  <a:lnTo>
                    <a:pt x="32" y="50"/>
                  </a:lnTo>
                  <a:lnTo>
                    <a:pt x="42" y="40"/>
                  </a:lnTo>
                  <a:lnTo>
                    <a:pt x="52" y="32"/>
                  </a:lnTo>
                  <a:lnTo>
                    <a:pt x="62" y="24"/>
                  </a:lnTo>
                  <a:lnTo>
                    <a:pt x="74" y="16"/>
                  </a:lnTo>
                  <a:lnTo>
                    <a:pt x="86" y="10"/>
                  </a:lnTo>
                  <a:lnTo>
                    <a:pt x="98" y="6"/>
                  </a:lnTo>
                  <a:lnTo>
                    <a:pt x="112" y="2"/>
                  </a:lnTo>
                  <a:lnTo>
                    <a:pt x="126" y="0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54" y="0"/>
                  </a:lnTo>
                  <a:lnTo>
                    <a:pt x="168" y="2"/>
                  </a:lnTo>
                  <a:lnTo>
                    <a:pt x="182" y="6"/>
                  </a:lnTo>
                  <a:lnTo>
                    <a:pt x="196" y="10"/>
                  </a:lnTo>
                  <a:lnTo>
                    <a:pt x="208" y="16"/>
                  </a:lnTo>
                  <a:lnTo>
                    <a:pt x="218" y="24"/>
                  </a:lnTo>
                  <a:lnTo>
                    <a:pt x="230" y="32"/>
                  </a:lnTo>
                  <a:lnTo>
                    <a:pt x="240" y="40"/>
                  </a:lnTo>
                  <a:lnTo>
                    <a:pt x="248" y="50"/>
                  </a:lnTo>
                  <a:lnTo>
                    <a:pt x="256" y="62"/>
                  </a:lnTo>
                  <a:lnTo>
                    <a:pt x="264" y="72"/>
                  </a:lnTo>
                  <a:lnTo>
                    <a:pt x="270" y="86"/>
                  </a:lnTo>
                  <a:lnTo>
                    <a:pt x="274" y="98"/>
                  </a:lnTo>
                  <a:lnTo>
                    <a:pt x="278" y="112"/>
                  </a:lnTo>
                  <a:lnTo>
                    <a:pt x="280" y="126"/>
                  </a:lnTo>
                  <a:lnTo>
                    <a:pt x="280" y="140"/>
                  </a:lnTo>
                  <a:lnTo>
                    <a:pt x="280" y="14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/>
            </a:p>
          </p:txBody>
        </p:sp>
      </p:grp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265112" y="766763"/>
            <a:ext cx="11658600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txBody>
          <a:bodyPr lIns="9144" tIns="9144" rIns="9144" bIns="9144" anchor="ctr"/>
          <a:lstStyle>
            <a:lvl1pPr marL="0" indent="0" algn="ctr">
              <a:lnSpc>
                <a:spcPts val="1200"/>
              </a:lnSpc>
              <a:spcBef>
                <a:spcPts val="0"/>
              </a:spcBef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4655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79412" y="725215"/>
            <a:ext cx="1143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543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72" r:id="rId2"/>
    <p:sldLayoutId id="2147483873" r:id="rId3"/>
    <p:sldLayoutId id="2147483874" r:id="rId4"/>
    <p:sldLayoutId id="2147483875" r:id="rId5"/>
    <p:sldLayoutId id="2147483898" r:id="rId6"/>
    <p:sldLayoutId id="2147483899" r:id="rId7"/>
    <p:sldLayoutId id="2147483900" r:id="rId8"/>
    <p:sldLayoutId id="2147483901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79412" y="725215"/>
            <a:ext cx="1143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56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76" r:id="rId2"/>
    <p:sldLayoutId id="2147483877" r:id="rId3"/>
    <p:sldLayoutId id="2147483878" r:id="rId4"/>
    <p:sldLayoutId id="2147483879" r:id="rId5"/>
    <p:sldLayoutId id="2147483894" r:id="rId6"/>
    <p:sldLayoutId id="2147483895" r:id="rId7"/>
    <p:sldLayoutId id="2147483896" r:id="rId8"/>
    <p:sldLayoutId id="214748389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79412" y="632082"/>
            <a:ext cx="1143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50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18" r:id="rId2"/>
    <p:sldLayoutId id="2147483904" r:id="rId3"/>
    <p:sldLayoutId id="2147483905" r:id="rId4"/>
    <p:sldLayoutId id="2147483908" r:id="rId5"/>
    <p:sldLayoutId id="2147483909" r:id="rId6"/>
    <p:sldLayoutId id="2147483914" r:id="rId7"/>
    <p:sldLayoutId id="2147483915" r:id="rId8"/>
    <p:sldLayoutId id="2147483920" r:id="rId9"/>
    <p:sldLayoutId id="2147483916" r:id="rId10"/>
    <p:sldLayoutId id="2147483917" r:id="rId11"/>
    <p:sldLayoutId id="2147483919" r:id="rId12"/>
    <p:sldLayoutId id="214748392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13" Type="http://schemas.openxmlformats.org/officeDocument/2006/relationships/chart" Target="../charts/chart18.xml"/><Relationship Id="rId18" Type="http://schemas.microsoft.com/office/2007/relationships/hdphoto" Target="../media/hdphoto1.wdp"/><Relationship Id="rId26" Type="http://schemas.openxmlformats.org/officeDocument/2006/relationships/image" Target="../media/image15.png"/><Relationship Id="rId3" Type="http://schemas.openxmlformats.org/officeDocument/2006/relationships/chart" Target="../charts/chart8.xml"/><Relationship Id="rId21" Type="http://schemas.openxmlformats.org/officeDocument/2006/relationships/image" Target="../media/image11.png"/><Relationship Id="rId7" Type="http://schemas.openxmlformats.org/officeDocument/2006/relationships/chart" Target="../charts/chart12.xml"/><Relationship Id="rId12" Type="http://schemas.openxmlformats.org/officeDocument/2006/relationships/chart" Target="../charts/chart17.xml"/><Relationship Id="rId17" Type="http://schemas.openxmlformats.org/officeDocument/2006/relationships/image" Target="../media/image9.png"/><Relationship Id="rId25" Type="http://schemas.openxmlformats.org/officeDocument/2006/relationships/image" Target="../media/image14.png"/><Relationship Id="rId2" Type="http://schemas.openxmlformats.org/officeDocument/2006/relationships/chart" Target="../charts/chart7.xml"/><Relationship Id="rId16" Type="http://schemas.openxmlformats.org/officeDocument/2006/relationships/image" Target="../media/image8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9.xml"/><Relationship Id="rId6" Type="http://schemas.openxmlformats.org/officeDocument/2006/relationships/chart" Target="../charts/chart11.xml"/><Relationship Id="rId11" Type="http://schemas.openxmlformats.org/officeDocument/2006/relationships/chart" Target="../charts/chart16.xml"/><Relationship Id="rId24" Type="http://schemas.microsoft.com/office/2007/relationships/hdphoto" Target="../media/hdphoto3.wdp"/><Relationship Id="rId5" Type="http://schemas.openxmlformats.org/officeDocument/2006/relationships/chart" Target="../charts/chart10.xml"/><Relationship Id="rId15" Type="http://schemas.openxmlformats.org/officeDocument/2006/relationships/image" Target="../media/image7.png"/><Relationship Id="rId23" Type="http://schemas.openxmlformats.org/officeDocument/2006/relationships/image" Target="../media/image13.png"/><Relationship Id="rId28" Type="http://schemas.openxmlformats.org/officeDocument/2006/relationships/image" Target="../media/image17.png"/><Relationship Id="rId10" Type="http://schemas.openxmlformats.org/officeDocument/2006/relationships/chart" Target="../charts/chart15.xml"/><Relationship Id="rId19" Type="http://schemas.openxmlformats.org/officeDocument/2006/relationships/image" Target="../media/image10.png"/><Relationship Id="rId4" Type="http://schemas.openxmlformats.org/officeDocument/2006/relationships/chart" Target="../charts/chart9.xml"/><Relationship Id="rId9" Type="http://schemas.openxmlformats.org/officeDocument/2006/relationships/chart" Target="../charts/chart14.xml"/><Relationship Id="rId14" Type="http://schemas.openxmlformats.org/officeDocument/2006/relationships/chart" Target="../charts/chart19.xml"/><Relationship Id="rId22" Type="http://schemas.openxmlformats.org/officeDocument/2006/relationships/image" Target="../media/image12.png"/><Relationship Id="rId27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Relationship Id="rId4" Type="http://schemas.openxmlformats.org/officeDocument/2006/relationships/chart" Target="../charts/char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1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30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30.xml"/><Relationship Id="rId6" Type="http://schemas.openxmlformats.org/officeDocument/2006/relationships/chart" Target="../charts/chart32.xml"/><Relationship Id="rId5" Type="http://schemas.openxmlformats.org/officeDocument/2006/relationships/image" Target="../media/image50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9.xml"/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581934" y="2623747"/>
            <a:ext cx="6286448" cy="17660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SSI CSI Local Survey</a:t>
            </a:r>
            <a:b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Satisfaction Score</a:t>
            </a:r>
            <a:br>
              <a:rPr lang="en-US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4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May 2020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Subtitle 4"/>
          <p:cNvSpPr txBox="1">
            <a:spLocks/>
          </p:cNvSpPr>
          <p:nvPr/>
        </p:nvSpPr>
        <p:spPr bwMode="auto">
          <a:xfrm>
            <a:off x="4970247" y="5746937"/>
            <a:ext cx="5000409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110000"/>
              <a:buFont typeface="Wingdings" pitchFamily="2" charset="2"/>
              <a:buNone/>
              <a:defRPr kumimoji="1" sz="1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1pPr>
            <a:lvl2pPr marL="557199" indent="-21430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795BB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2pPr>
            <a:lvl3pPr marL="857228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95000"/>
              <a:buFont typeface="Wingdings" pitchFamily="2" charset="2"/>
              <a:buChar char="w"/>
              <a:defRPr kumimoji="1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3pPr>
            <a:lvl4pPr marL="1200120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795BB"/>
              </a:buClr>
              <a:buSzPct val="65000"/>
              <a:buFont typeface="Wingdings" pitchFamily="2" charset="2"/>
              <a:buChar char="n"/>
              <a:defRPr kumimoji="1" sz="12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4pPr>
            <a:lvl5pPr marL="1543012" indent="-171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F66"/>
              </a:buClr>
              <a:buSzPct val="60000"/>
              <a:buFont typeface="Wingdings" pitchFamily="2" charset="2"/>
              <a:buChar char="n"/>
              <a:defRPr kumimoji="1" sz="12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Verdana" pitchFamily="34" charset="0"/>
              </a:defRPr>
            </a:lvl5pPr>
            <a:lvl6pPr marL="1885903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6pPr>
            <a:lvl7pPr marL="2228795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7pPr>
            <a:lvl8pPr marL="2571686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8pPr>
            <a:lvl9pPr marL="2914577" indent="-171446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kumimoji="1" sz="15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sz="2000" kern="0" dirty="0" smtClean="0">
                <a:latin typeface="Nissan Brand Bold" panose="020B0804020204030204" pitchFamily="34" charset="0"/>
              </a:rPr>
              <a:t>PT Nissan Motor Indonesia</a:t>
            </a:r>
          </a:p>
          <a:p>
            <a:pPr algn="l">
              <a:spcBef>
                <a:spcPct val="0"/>
              </a:spcBef>
            </a:pPr>
            <a:r>
              <a:rPr lang="en-US" sz="2000" kern="0" dirty="0" smtClean="0">
                <a:latin typeface="Nissan Brand Bold" panose="020B0804020204030204" pitchFamily="34" charset="0"/>
              </a:rPr>
              <a:t>Customer Quality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0272599" y="5977466"/>
            <a:ext cx="1595783" cy="575733"/>
            <a:chOff x="1" y="5842000"/>
            <a:chExt cx="2159000" cy="7789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572A6A7B-4446-4A75-83AC-6A497B5EA624}"/>
                </a:ext>
              </a:extLst>
            </p:cNvPr>
            <p:cNvSpPr>
              <a:spLocks/>
            </p:cNvSpPr>
            <p:nvPr/>
          </p:nvSpPr>
          <p:spPr>
            <a:xfrm>
              <a:off x="1" y="5842000"/>
              <a:ext cx="2159000" cy="778933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 w="1905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099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:p14="http://schemas.microsoft.com/office/powerpoint/2010/main" xmlns:a14="http://schemas.microsoft.com/office/drawing/2010/main" xmlns="" id="{2EF8179F-CAE5-4E6E-8E28-885037B3E7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1" y="5966875"/>
              <a:ext cx="1842485" cy="520155"/>
              <a:chOff x="973138" y="2413000"/>
              <a:chExt cx="7197725" cy="2032000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891E5EAC-CFDF-4E29-AF6A-B8BBE54EC3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4114800"/>
                <a:ext cx="2727325" cy="330200"/>
              </a:xfrm>
              <a:custGeom>
                <a:avLst/>
                <a:gdLst>
                  <a:gd name="T0" fmla="*/ 1602 w 1718"/>
                  <a:gd name="T1" fmla="*/ 148 h 208"/>
                  <a:gd name="T2" fmla="*/ 1586 w 1718"/>
                  <a:gd name="T3" fmla="*/ 114 h 208"/>
                  <a:gd name="T4" fmla="*/ 1594 w 1718"/>
                  <a:gd name="T5" fmla="*/ 84 h 208"/>
                  <a:gd name="T6" fmla="*/ 1600 w 1718"/>
                  <a:gd name="T7" fmla="*/ 54 h 208"/>
                  <a:gd name="T8" fmla="*/ 1642 w 1718"/>
                  <a:gd name="T9" fmla="*/ 190 h 208"/>
                  <a:gd name="T10" fmla="*/ 1572 w 1718"/>
                  <a:gd name="T11" fmla="*/ 206 h 208"/>
                  <a:gd name="T12" fmla="*/ 1556 w 1718"/>
                  <a:gd name="T13" fmla="*/ 86 h 208"/>
                  <a:gd name="T14" fmla="*/ 1552 w 1718"/>
                  <a:gd name="T15" fmla="*/ 56 h 208"/>
                  <a:gd name="T16" fmla="*/ 1550 w 1718"/>
                  <a:gd name="T17" fmla="*/ 146 h 208"/>
                  <a:gd name="T18" fmla="*/ 1568 w 1718"/>
                  <a:gd name="T19" fmla="*/ 182 h 208"/>
                  <a:gd name="T20" fmla="*/ 1512 w 1718"/>
                  <a:gd name="T21" fmla="*/ 192 h 208"/>
                  <a:gd name="T22" fmla="*/ 1526 w 1718"/>
                  <a:gd name="T23" fmla="*/ 126 h 208"/>
                  <a:gd name="T24" fmla="*/ 1250 w 1718"/>
                  <a:gd name="T25" fmla="*/ 174 h 208"/>
                  <a:gd name="T26" fmla="*/ 1264 w 1718"/>
                  <a:gd name="T27" fmla="*/ 106 h 208"/>
                  <a:gd name="T28" fmla="*/ 1264 w 1718"/>
                  <a:gd name="T29" fmla="*/ 58 h 208"/>
                  <a:gd name="T30" fmla="*/ 1302 w 1718"/>
                  <a:gd name="T31" fmla="*/ 162 h 208"/>
                  <a:gd name="T32" fmla="*/ 1376 w 1718"/>
                  <a:gd name="T33" fmla="*/ 78 h 208"/>
                  <a:gd name="T34" fmla="*/ 1464 w 1718"/>
                  <a:gd name="T35" fmla="*/ 70 h 208"/>
                  <a:gd name="T36" fmla="*/ 1430 w 1718"/>
                  <a:gd name="T37" fmla="*/ 94 h 208"/>
                  <a:gd name="T38" fmla="*/ 1382 w 1718"/>
                  <a:gd name="T39" fmla="*/ 100 h 208"/>
                  <a:gd name="T40" fmla="*/ 1214 w 1718"/>
                  <a:gd name="T41" fmla="*/ 88 h 208"/>
                  <a:gd name="T42" fmla="*/ 1200 w 1718"/>
                  <a:gd name="T43" fmla="*/ 156 h 208"/>
                  <a:gd name="T44" fmla="*/ 1216 w 1718"/>
                  <a:gd name="T45" fmla="*/ 206 h 208"/>
                  <a:gd name="T46" fmla="*/ 1158 w 1718"/>
                  <a:gd name="T47" fmla="*/ 114 h 208"/>
                  <a:gd name="T48" fmla="*/ 1232 w 1718"/>
                  <a:gd name="T49" fmla="*/ 52 h 208"/>
                  <a:gd name="T50" fmla="*/ 906 w 1718"/>
                  <a:gd name="T51" fmla="*/ 156 h 208"/>
                  <a:gd name="T52" fmla="*/ 878 w 1718"/>
                  <a:gd name="T53" fmla="*/ 116 h 208"/>
                  <a:gd name="T54" fmla="*/ 898 w 1718"/>
                  <a:gd name="T55" fmla="*/ 84 h 208"/>
                  <a:gd name="T56" fmla="*/ 904 w 1718"/>
                  <a:gd name="T57" fmla="*/ 54 h 208"/>
                  <a:gd name="T58" fmla="*/ 948 w 1718"/>
                  <a:gd name="T59" fmla="*/ 190 h 208"/>
                  <a:gd name="T60" fmla="*/ 878 w 1718"/>
                  <a:gd name="T61" fmla="*/ 206 h 208"/>
                  <a:gd name="T62" fmla="*/ 1050 w 1718"/>
                  <a:gd name="T63" fmla="*/ 174 h 208"/>
                  <a:gd name="T64" fmla="*/ 1012 w 1718"/>
                  <a:gd name="T65" fmla="*/ 202 h 208"/>
                  <a:gd name="T66" fmla="*/ 992 w 1718"/>
                  <a:gd name="T67" fmla="*/ 12 h 208"/>
                  <a:gd name="T68" fmla="*/ 1126 w 1718"/>
                  <a:gd name="T69" fmla="*/ 0 h 208"/>
                  <a:gd name="T70" fmla="*/ 812 w 1718"/>
                  <a:gd name="T71" fmla="*/ 102 h 208"/>
                  <a:gd name="T72" fmla="*/ 878 w 1718"/>
                  <a:gd name="T73" fmla="*/ 54 h 208"/>
                  <a:gd name="T74" fmla="*/ 850 w 1718"/>
                  <a:gd name="T75" fmla="*/ 158 h 208"/>
                  <a:gd name="T76" fmla="*/ 878 w 1718"/>
                  <a:gd name="T77" fmla="*/ 182 h 208"/>
                  <a:gd name="T78" fmla="*/ 812 w 1718"/>
                  <a:gd name="T79" fmla="*/ 184 h 208"/>
                  <a:gd name="T80" fmla="*/ 840 w 1718"/>
                  <a:gd name="T81" fmla="*/ 124 h 208"/>
                  <a:gd name="T82" fmla="*/ 438 w 1718"/>
                  <a:gd name="T83" fmla="*/ 176 h 208"/>
                  <a:gd name="T84" fmla="*/ 458 w 1718"/>
                  <a:gd name="T85" fmla="*/ 202 h 208"/>
                  <a:gd name="T86" fmla="*/ 446 w 1718"/>
                  <a:gd name="T87" fmla="*/ 92 h 208"/>
                  <a:gd name="T88" fmla="*/ 482 w 1718"/>
                  <a:gd name="T89" fmla="*/ 80 h 208"/>
                  <a:gd name="T90" fmla="*/ 562 w 1718"/>
                  <a:gd name="T91" fmla="*/ 84 h 208"/>
                  <a:gd name="T92" fmla="*/ 618 w 1718"/>
                  <a:gd name="T93" fmla="*/ 92 h 208"/>
                  <a:gd name="T94" fmla="*/ 566 w 1718"/>
                  <a:gd name="T95" fmla="*/ 120 h 208"/>
                  <a:gd name="T96" fmla="*/ 690 w 1718"/>
                  <a:gd name="T97" fmla="*/ 66 h 208"/>
                  <a:gd name="T98" fmla="*/ 774 w 1718"/>
                  <a:gd name="T99" fmla="*/ 78 h 208"/>
                  <a:gd name="T100" fmla="*/ 732 w 1718"/>
                  <a:gd name="T101" fmla="*/ 90 h 208"/>
                  <a:gd name="T102" fmla="*/ 682 w 1718"/>
                  <a:gd name="T103" fmla="*/ 128 h 208"/>
                  <a:gd name="T104" fmla="*/ 424 w 1718"/>
                  <a:gd name="T105" fmla="*/ 84 h 208"/>
                  <a:gd name="T106" fmla="*/ 424 w 1718"/>
                  <a:gd name="T107" fmla="*/ 140 h 208"/>
                  <a:gd name="T108" fmla="*/ 408 w 1718"/>
                  <a:gd name="T109" fmla="*/ 206 h 208"/>
                  <a:gd name="T110" fmla="*/ 352 w 1718"/>
                  <a:gd name="T111" fmla="*/ 114 h 208"/>
                  <a:gd name="T112" fmla="*/ 120 w 1718"/>
                  <a:gd name="T113" fmla="*/ 56 h 208"/>
                  <a:gd name="T114" fmla="*/ 194 w 1718"/>
                  <a:gd name="T115" fmla="*/ 58 h 208"/>
                  <a:gd name="T116" fmla="*/ 180 w 1718"/>
                  <a:gd name="T117" fmla="*/ 122 h 208"/>
                  <a:gd name="T118" fmla="*/ 130 w 1718"/>
                  <a:gd name="T119" fmla="*/ 94 h 208"/>
                  <a:gd name="T120" fmla="*/ 306 w 1718"/>
                  <a:gd name="T121" fmla="*/ 84 h 208"/>
                  <a:gd name="T122" fmla="*/ 334 w 1718"/>
                  <a:gd name="T123" fmla="*/ 204 h 208"/>
                  <a:gd name="T124" fmla="*/ 268 w 1718"/>
                  <a:gd name="T125" fmla="*/ 18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8" h="208">
                    <a:moveTo>
                      <a:pt x="1572" y="206"/>
                    </a:moveTo>
                    <a:lnTo>
                      <a:pt x="1572" y="182"/>
                    </a:lnTo>
                    <a:lnTo>
                      <a:pt x="1572" y="182"/>
                    </a:lnTo>
                    <a:lnTo>
                      <a:pt x="1580" y="180"/>
                    </a:lnTo>
                    <a:lnTo>
                      <a:pt x="1586" y="178"/>
                    </a:lnTo>
                    <a:lnTo>
                      <a:pt x="1586" y="178"/>
                    </a:lnTo>
                    <a:lnTo>
                      <a:pt x="1592" y="172"/>
                    </a:lnTo>
                    <a:lnTo>
                      <a:pt x="1596" y="168"/>
                    </a:lnTo>
                    <a:lnTo>
                      <a:pt x="1596" y="168"/>
                    </a:lnTo>
                    <a:lnTo>
                      <a:pt x="1600" y="156"/>
                    </a:lnTo>
                    <a:lnTo>
                      <a:pt x="1600" y="156"/>
                    </a:lnTo>
                    <a:lnTo>
                      <a:pt x="1602" y="148"/>
                    </a:lnTo>
                    <a:lnTo>
                      <a:pt x="1602" y="132"/>
                    </a:lnTo>
                    <a:lnTo>
                      <a:pt x="1602" y="132"/>
                    </a:lnTo>
                    <a:lnTo>
                      <a:pt x="1594" y="136"/>
                    </a:lnTo>
                    <a:lnTo>
                      <a:pt x="1594" y="136"/>
                    </a:lnTo>
                    <a:lnTo>
                      <a:pt x="1586" y="138"/>
                    </a:lnTo>
                    <a:lnTo>
                      <a:pt x="1586" y="138"/>
                    </a:lnTo>
                    <a:lnTo>
                      <a:pt x="1578" y="140"/>
                    </a:lnTo>
                    <a:lnTo>
                      <a:pt x="1578" y="140"/>
                    </a:lnTo>
                    <a:lnTo>
                      <a:pt x="1572" y="140"/>
                    </a:lnTo>
                    <a:lnTo>
                      <a:pt x="1572" y="116"/>
                    </a:lnTo>
                    <a:lnTo>
                      <a:pt x="1572" y="116"/>
                    </a:lnTo>
                    <a:lnTo>
                      <a:pt x="1586" y="114"/>
                    </a:lnTo>
                    <a:lnTo>
                      <a:pt x="1586" y="114"/>
                    </a:lnTo>
                    <a:lnTo>
                      <a:pt x="1592" y="112"/>
                    </a:lnTo>
                    <a:lnTo>
                      <a:pt x="1598" y="110"/>
                    </a:lnTo>
                    <a:lnTo>
                      <a:pt x="1598" y="110"/>
                    </a:lnTo>
                    <a:lnTo>
                      <a:pt x="1600" y="106"/>
                    </a:lnTo>
                    <a:lnTo>
                      <a:pt x="1602" y="100"/>
                    </a:lnTo>
                    <a:lnTo>
                      <a:pt x="1602" y="100"/>
                    </a:lnTo>
                    <a:lnTo>
                      <a:pt x="1600" y="94"/>
                    </a:lnTo>
                    <a:lnTo>
                      <a:pt x="1598" y="90"/>
                    </a:lnTo>
                    <a:lnTo>
                      <a:pt x="1598" y="90"/>
                    </a:lnTo>
                    <a:lnTo>
                      <a:pt x="1596" y="86"/>
                    </a:lnTo>
                    <a:lnTo>
                      <a:pt x="1594" y="84"/>
                    </a:lnTo>
                    <a:lnTo>
                      <a:pt x="1594" y="84"/>
                    </a:lnTo>
                    <a:lnTo>
                      <a:pt x="1586" y="80"/>
                    </a:lnTo>
                    <a:lnTo>
                      <a:pt x="1586" y="80"/>
                    </a:lnTo>
                    <a:lnTo>
                      <a:pt x="1574" y="80"/>
                    </a:lnTo>
                    <a:lnTo>
                      <a:pt x="1574" y="80"/>
                    </a:lnTo>
                    <a:lnTo>
                      <a:pt x="1572" y="80"/>
                    </a:lnTo>
                    <a:lnTo>
                      <a:pt x="1572" y="54"/>
                    </a:lnTo>
                    <a:lnTo>
                      <a:pt x="1572" y="54"/>
                    </a:lnTo>
                    <a:lnTo>
                      <a:pt x="1576" y="52"/>
                    </a:lnTo>
                    <a:lnTo>
                      <a:pt x="1576" y="52"/>
                    </a:lnTo>
                    <a:lnTo>
                      <a:pt x="1600" y="54"/>
                    </a:lnTo>
                    <a:lnTo>
                      <a:pt x="1600" y="54"/>
                    </a:lnTo>
                    <a:lnTo>
                      <a:pt x="1610" y="56"/>
                    </a:lnTo>
                    <a:lnTo>
                      <a:pt x="1620" y="60"/>
                    </a:lnTo>
                    <a:lnTo>
                      <a:pt x="1620" y="60"/>
                    </a:lnTo>
                    <a:lnTo>
                      <a:pt x="1628" y="66"/>
                    </a:lnTo>
                    <a:lnTo>
                      <a:pt x="1636" y="74"/>
                    </a:lnTo>
                    <a:lnTo>
                      <a:pt x="1636" y="74"/>
                    </a:lnTo>
                    <a:lnTo>
                      <a:pt x="1640" y="82"/>
                    </a:lnTo>
                    <a:lnTo>
                      <a:pt x="1642" y="94"/>
                    </a:lnTo>
                    <a:lnTo>
                      <a:pt x="1642" y="172"/>
                    </a:lnTo>
                    <a:lnTo>
                      <a:pt x="1642" y="172"/>
                    </a:lnTo>
                    <a:lnTo>
                      <a:pt x="1642" y="190"/>
                    </a:lnTo>
                    <a:lnTo>
                      <a:pt x="1642" y="190"/>
                    </a:lnTo>
                    <a:lnTo>
                      <a:pt x="1644" y="198"/>
                    </a:lnTo>
                    <a:lnTo>
                      <a:pt x="1646" y="204"/>
                    </a:lnTo>
                    <a:lnTo>
                      <a:pt x="1606" y="204"/>
                    </a:lnTo>
                    <a:lnTo>
                      <a:pt x="1606" y="204"/>
                    </a:lnTo>
                    <a:lnTo>
                      <a:pt x="1604" y="198"/>
                    </a:lnTo>
                    <a:lnTo>
                      <a:pt x="1604" y="198"/>
                    </a:lnTo>
                    <a:lnTo>
                      <a:pt x="1602" y="190"/>
                    </a:lnTo>
                    <a:lnTo>
                      <a:pt x="1602" y="190"/>
                    </a:lnTo>
                    <a:lnTo>
                      <a:pt x="1592" y="198"/>
                    </a:lnTo>
                    <a:lnTo>
                      <a:pt x="1580" y="204"/>
                    </a:lnTo>
                    <a:lnTo>
                      <a:pt x="1580" y="204"/>
                    </a:lnTo>
                    <a:lnTo>
                      <a:pt x="1572" y="206"/>
                    </a:lnTo>
                    <a:lnTo>
                      <a:pt x="1572" y="206"/>
                    </a:lnTo>
                    <a:close/>
                    <a:moveTo>
                      <a:pt x="1718" y="204"/>
                    </a:moveTo>
                    <a:lnTo>
                      <a:pt x="1676" y="204"/>
                    </a:lnTo>
                    <a:lnTo>
                      <a:pt x="1676" y="0"/>
                    </a:lnTo>
                    <a:lnTo>
                      <a:pt x="1718" y="0"/>
                    </a:lnTo>
                    <a:lnTo>
                      <a:pt x="1718" y="204"/>
                    </a:lnTo>
                    <a:close/>
                    <a:moveTo>
                      <a:pt x="1572" y="54"/>
                    </a:moveTo>
                    <a:lnTo>
                      <a:pt x="1572" y="80"/>
                    </a:lnTo>
                    <a:lnTo>
                      <a:pt x="1572" y="80"/>
                    </a:lnTo>
                    <a:lnTo>
                      <a:pt x="1564" y="82"/>
                    </a:lnTo>
                    <a:lnTo>
                      <a:pt x="1556" y="86"/>
                    </a:lnTo>
                    <a:lnTo>
                      <a:pt x="1556" y="86"/>
                    </a:lnTo>
                    <a:lnTo>
                      <a:pt x="1550" y="92"/>
                    </a:lnTo>
                    <a:lnTo>
                      <a:pt x="1548" y="102"/>
                    </a:lnTo>
                    <a:lnTo>
                      <a:pt x="1508" y="102"/>
                    </a:lnTo>
                    <a:lnTo>
                      <a:pt x="1508" y="102"/>
                    </a:lnTo>
                    <a:lnTo>
                      <a:pt x="1510" y="90"/>
                    </a:lnTo>
                    <a:lnTo>
                      <a:pt x="1514" y="78"/>
                    </a:lnTo>
                    <a:lnTo>
                      <a:pt x="1514" y="78"/>
                    </a:lnTo>
                    <a:lnTo>
                      <a:pt x="1522" y="70"/>
                    </a:lnTo>
                    <a:lnTo>
                      <a:pt x="1530" y="64"/>
                    </a:lnTo>
                    <a:lnTo>
                      <a:pt x="1530" y="64"/>
                    </a:lnTo>
                    <a:lnTo>
                      <a:pt x="1540" y="58"/>
                    </a:lnTo>
                    <a:lnTo>
                      <a:pt x="1552" y="56"/>
                    </a:lnTo>
                    <a:lnTo>
                      <a:pt x="1552" y="56"/>
                    </a:lnTo>
                    <a:lnTo>
                      <a:pt x="1572" y="54"/>
                    </a:lnTo>
                    <a:lnTo>
                      <a:pt x="1572" y="54"/>
                    </a:lnTo>
                    <a:close/>
                    <a:moveTo>
                      <a:pt x="1572" y="116"/>
                    </a:moveTo>
                    <a:lnTo>
                      <a:pt x="1572" y="140"/>
                    </a:lnTo>
                    <a:lnTo>
                      <a:pt x="1572" y="140"/>
                    </a:lnTo>
                    <a:lnTo>
                      <a:pt x="1568" y="140"/>
                    </a:lnTo>
                    <a:lnTo>
                      <a:pt x="1568" y="140"/>
                    </a:lnTo>
                    <a:lnTo>
                      <a:pt x="1558" y="144"/>
                    </a:lnTo>
                    <a:lnTo>
                      <a:pt x="1558" y="144"/>
                    </a:lnTo>
                    <a:lnTo>
                      <a:pt x="1550" y="146"/>
                    </a:lnTo>
                    <a:lnTo>
                      <a:pt x="1550" y="146"/>
                    </a:lnTo>
                    <a:lnTo>
                      <a:pt x="1546" y="154"/>
                    </a:lnTo>
                    <a:lnTo>
                      <a:pt x="1546" y="154"/>
                    </a:lnTo>
                    <a:lnTo>
                      <a:pt x="1544" y="162"/>
                    </a:lnTo>
                    <a:lnTo>
                      <a:pt x="1544" y="162"/>
                    </a:lnTo>
                    <a:lnTo>
                      <a:pt x="1546" y="172"/>
                    </a:lnTo>
                    <a:lnTo>
                      <a:pt x="1546" y="172"/>
                    </a:lnTo>
                    <a:lnTo>
                      <a:pt x="1550" y="178"/>
                    </a:lnTo>
                    <a:lnTo>
                      <a:pt x="1550" y="178"/>
                    </a:lnTo>
                    <a:lnTo>
                      <a:pt x="1558" y="180"/>
                    </a:lnTo>
                    <a:lnTo>
                      <a:pt x="1558" y="180"/>
                    </a:lnTo>
                    <a:lnTo>
                      <a:pt x="1568" y="182"/>
                    </a:lnTo>
                    <a:lnTo>
                      <a:pt x="1568" y="182"/>
                    </a:lnTo>
                    <a:lnTo>
                      <a:pt x="1572" y="182"/>
                    </a:lnTo>
                    <a:lnTo>
                      <a:pt x="1572" y="206"/>
                    </a:lnTo>
                    <a:lnTo>
                      <a:pt x="1572" y="206"/>
                    </a:lnTo>
                    <a:lnTo>
                      <a:pt x="1554" y="208"/>
                    </a:lnTo>
                    <a:lnTo>
                      <a:pt x="1554" y="208"/>
                    </a:lnTo>
                    <a:lnTo>
                      <a:pt x="1544" y="208"/>
                    </a:lnTo>
                    <a:lnTo>
                      <a:pt x="1534" y="206"/>
                    </a:lnTo>
                    <a:lnTo>
                      <a:pt x="1534" y="206"/>
                    </a:lnTo>
                    <a:lnTo>
                      <a:pt x="1524" y="202"/>
                    </a:lnTo>
                    <a:lnTo>
                      <a:pt x="1518" y="198"/>
                    </a:lnTo>
                    <a:lnTo>
                      <a:pt x="1518" y="198"/>
                    </a:lnTo>
                    <a:lnTo>
                      <a:pt x="1512" y="192"/>
                    </a:lnTo>
                    <a:lnTo>
                      <a:pt x="1506" y="184"/>
                    </a:lnTo>
                    <a:lnTo>
                      <a:pt x="1506" y="184"/>
                    </a:lnTo>
                    <a:lnTo>
                      <a:pt x="1504" y="174"/>
                    </a:lnTo>
                    <a:lnTo>
                      <a:pt x="1504" y="164"/>
                    </a:lnTo>
                    <a:lnTo>
                      <a:pt x="1504" y="164"/>
                    </a:lnTo>
                    <a:lnTo>
                      <a:pt x="1504" y="152"/>
                    </a:lnTo>
                    <a:lnTo>
                      <a:pt x="1508" y="144"/>
                    </a:lnTo>
                    <a:lnTo>
                      <a:pt x="1508" y="144"/>
                    </a:lnTo>
                    <a:lnTo>
                      <a:pt x="1512" y="136"/>
                    </a:lnTo>
                    <a:lnTo>
                      <a:pt x="1518" y="130"/>
                    </a:lnTo>
                    <a:lnTo>
                      <a:pt x="1518" y="130"/>
                    </a:lnTo>
                    <a:lnTo>
                      <a:pt x="1526" y="126"/>
                    </a:lnTo>
                    <a:lnTo>
                      <a:pt x="1534" y="124"/>
                    </a:lnTo>
                    <a:lnTo>
                      <a:pt x="1534" y="124"/>
                    </a:lnTo>
                    <a:lnTo>
                      <a:pt x="1552" y="120"/>
                    </a:lnTo>
                    <a:lnTo>
                      <a:pt x="1552" y="120"/>
                    </a:lnTo>
                    <a:lnTo>
                      <a:pt x="1570" y="118"/>
                    </a:lnTo>
                    <a:lnTo>
                      <a:pt x="1572" y="116"/>
                    </a:lnTo>
                    <a:lnTo>
                      <a:pt x="1572" y="116"/>
                    </a:lnTo>
                    <a:close/>
                    <a:moveTo>
                      <a:pt x="1232" y="208"/>
                    </a:moveTo>
                    <a:lnTo>
                      <a:pt x="1232" y="178"/>
                    </a:lnTo>
                    <a:lnTo>
                      <a:pt x="1232" y="178"/>
                    </a:lnTo>
                    <a:lnTo>
                      <a:pt x="1242" y="176"/>
                    </a:lnTo>
                    <a:lnTo>
                      <a:pt x="1250" y="174"/>
                    </a:lnTo>
                    <a:lnTo>
                      <a:pt x="1250" y="174"/>
                    </a:lnTo>
                    <a:lnTo>
                      <a:pt x="1256" y="170"/>
                    </a:lnTo>
                    <a:lnTo>
                      <a:pt x="1260" y="164"/>
                    </a:lnTo>
                    <a:lnTo>
                      <a:pt x="1260" y="164"/>
                    </a:lnTo>
                    <a:lnTo>
                      <a:pt x="1264" y="156"/>
                    </a:lnTo>
                    <a:lnTo>
                      <a:pt x="1266" y="148"/>
                    </a:lnTo>
                    <a:lnTo>
                      <a:pt x="1266" y="148"/>
                    </a:lnTo>
                    <a:lnTo>
                      <a:pt x="1268" y="130"/>
                    </a:lnTo>
                    <a:lnTo>
                      <a:pt x="1268" y="130"/>
                    </a:lnTo>
                    <a:lnTo>
                      <a:pt x="1266" y="114"/>
                    </a:lnTo>
                    <a:lnTo>
                      <a:pt x="1266" y="114"/>
                    </a:lnTo>
                    <a:lnTo>
                      <a:pt x="1264" y="106"/>
                    </a:lnTo>
                    <a:lnTo>
                      <a:pt x="1260" y="98"/>
                    </a:lnTo>
                    <a:lnTo>
                      <a:pt x="1260" y="98"/>
                    </a:lnTo>
                    <a:lnTo>
                      <a:pt x="1256" y="92"/>
                    </a:lnTo>
                    <a:lnTo>
                      <a:pt x="1250" y="88"/>
                    </a:lnTo>
                    <a:lnTo>
                      <a:pt x="1250" y="88"/>
                    </a:lnTo>
                    <a:lnTo>
                      <a:pt x="1242" y="84"/>
                    </a:lnTo>
                    <a:lnTo>
                      <a:pt x="1232" y="8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48" y="54"/>
                    </a:lnTo>
                    <a:lnTo>
                      <a:pt x="1264" y="58"/>
                    </a:lnTo>
                    <a:lnTo>
                      <a:pt x="1264" y="58"/>
                    </a:lnTo>
                    <a:lnTo>
                      <a:pt x="1276" y="66"/>
                    </a:lnTo>
                    <a:lnTo>
                      <a:pt x="1288" y="74"/>
                    </a:lnTo>
                    <a:lnTo>
                      <a:pt x="1288" y="74"/>
                    </a:lnTo>
                    <a:lnTo>
                      <a:pt x="1296" y="86"/>
                    </a:lnTo>
                    <a:lnTo>
                      <a:pt x="1302" y="98"/>
                    </a:lnTo>
                    <a:lnTo>
                      <a:pt x="1302" y="98"/>
                    </a:lnTo>
                    <a:lnTo>
                      <a:pt x="1308" y="114"/>
                    </a:lnTo>
                    <a:lnTo>
                      <a:pt x="1308" y="130"/>
                    </a:lnTo>
                    <a:lnTo>
                      <a:pt x="1308" y="130"/>
                    </a:lnTo>
                    <a:lnTo>
                      <a:pt x="1308" y="148"/>
                    </a:lnTo>
                    <a:lnTo>
                      <a:pt x="1302" y="162"/>
                    </a:lnTo>
                    <a:lnTo>
                      <a:pt x="1302" y="162"/>
                    </a:lnTo>
                    <a:lnTo>
                      <a:pt x="1296" y="176"/>
                    </a:lnTo>
                    <a:lnTo>
                      <a:pt x="1288" y="188"/>
                    </a:lnTo>
                    <a:lnTo>
                      <a:pt x="1288" y="188"/>
                    </a:lnTo>
                    <a:lnTo>
                      <a:pt x="1276" y="196"/>
                    </a:lnTo>
                    <a:lnTo>
                      <a:pt x="1264" y="202"/>
                    </a:lnTo>
                    <a:lnTo>
                      <a:pt x="1264" y="202"/>
                    </a:lnTo>
                    <a:lnTo>
                      <a:pt x="1248" y="206"/>
                    </a:lnTo>
                    <a:lnTo>
                      <a:pt x="1232" y="208"/>
                    </a:lnTo>
                    <a:lnTo>
                      <a:pt x="1232" y="208"/>
                    </a:lnTo>
                    <a:close/>
                    <a:moveTo>
                      <a:pt x="1376" y="56"/>
                    </a:moveTo>
                    <a:lnTo>
                      <a:pt x="1376" y="78"/>
                    </a:lnTo>
                    <a:lnTo>
                      <a:pt x="1376" y="78"/>
                    </a:lnTo>
                    <a:lnTo>
                      <a:pt x="1376" y="78"/>
                    </a:lnTo>
                    <a:lnTo>
                      <a:pt x="1386" y="66"/>
                    </a:lnTo>
                    <a:lnTo>
                      <a:pt x="1396" y="58"/>
                    </a:lnTo>
                    <a:lnTo>
                      <a:pt x="1396" y="58"/>
                    </a:lnTo>
                    <a:lnTo>
                      <a:pt x="1410" y="54"/>
                    </a:lnTo>
                    <a:lnTo>
                      <a:pt x="1422" y="52"/>
                    </a:lnTo>
                    <a:lnTo>
                      <a:pt x="1422" y="52"/>
                    </a:lnTo>
                    <a:lnTo>
                      <a:pt x="1436" y="54"/>
                    </a:lnTo>
                    <a:lnTo>
                      <a:pt x="1448" y="58"/>
                    </a:lnTo>
                    <a:lnTo>
                      <a:pt x="1448" y="58"/>
                    </a:lnTo>
                    <a:lnTo>
                      <a:pt x="1458" y="62"/>
                    </a:lnTo>
                    <a:lnTo>
                      <a:pt x="1464" y="70"/>
                    </a:lnTo>
                    <a:lnTo>
                      <a:pt x="1464" y="70"/>
                    </a:lnTo>
                    <a:lnTo>
                      <a:pt x="1470" y="78"/>
                    </a:lnTo>
                    <a:lnTo>
                      <a:pt x="1474" y="88"/>
                    </a:lnTo>
                    <a:lnTo>
                      <a:pt x="1474" y="88"/>
                    </a:lnTo>
                    <a:lnTo>
                      <a:pt x="1476" y="100"/>
                    </a:lnTo>
                    <a:lnTo>
                      <a:pt x="1476" y="114"/>
                    </a:lnTo>
                    <a:lnTo>
                      <a:pt x="1476" y="204"/>
                    </a:lnTo>
                    <a:lnTo>
                      <a:pt x="1436" y="204"/>
                    </a:lnTo>
                    <a:lnTo>
                      <a:pt x="1436" y="122"/>
                    </a:lnTo>
                    <a:lnTo>
                      <a:pt x="1436" y="122"/>
                    </a:lnTo>
                    <a:lnTo>
                      <a:pt x="1434" y="106"/>
                    </a:lnTo>
                    <a:lnTo>
                      <a:pt x="1430" y="94"/>
                    </a:lnTo>
                    <a:lnTo>
                      <a:pt x="1430" y="94"/>
                    </a:lnTo>
                    <a:lnTo>
                      <a:pt x="1426" y="90"/>
                    </a:lnTo>
                    <a:lnTo>
                      <a:pt x="1422" y="88"/>
                    </a:lnTo>
                    <a:lnTo>
                      <a:pt x="1416" y="86"/>
                    </a:lnTo>
                    <a:lnTo>
                      <a:pt x="1410" y="84"/>
                    </a:lnTo>
                    <a:lnTo>
                      <a:pt x="1410" y="84"/>
                    </a:lnTo>
                    <a:lnTo>
                      <a:pt x="1402" y="86"/>
                    </a:lnTo>
                    <a:lnTo>
                      <a:pt x="1396" y="88"/>
                    </a:lnTo>
                    <a:lnTo>
                      <a:pt x="1390" y="90"/>
                    </a:lnTo>
                    <a:lnTo>
                      <a:pt x="1386" y="94"/>
                    </a:lnTo>
                    <a:lnTo>
                      <a:pt x="1386" y="94"/>
                    </a:lnTo>
                    <a:lnTo>
                      <a:pt x="1382" y="100"/>
                    </a:lnTo>
                    <a:lnTo>
                      <a:pt x="1380" y="108"/>
                    </a:lnTo>
                    <a:lnTo>
                      <a:pt x="1378" y="128"/>
                    </a:lnTo>
                    <a:lnTo>
                      <a:pt x="1378" y="204"/>
                    </a:lnTo>
                    <a:lnTo>
                      <a:pt x="1338" y="204"/>
                    </a:lnTo>
                    <a:lnTo>
                      <a:pt x="1338" y="56"/>
                    </a:lnTo>
                    <a:lnTo>
                      <a:pt x="1376" y="56"/>
                    </a:lnTo>
                    <a:close/>
                    <a:moveTo>
                      <a:pt x="1232" y="52"/>
                    </a:moveTo>
                    <a:lnTo>
                      <a:pt x="1232" y="84"/>
                    </a:lnTo>
                    <a:lnTo>
                      <a:pt x="1232" y="84"/>
                    </a:lnTo>
                    <a:lnTo>
                      <a:pt x="1232" y="84"/>
                    </a:lnTo>
                    <a:lnTo>
                      <a:pt x="1222" y="84"/>
                    </a:lnTo>
                    <a:lnTo>
                      <a:pt x="1214" y="88"/>
                    </a:lnTo>
                    <a:lnTo>
                      <a:pt x="1214" y="88"/>
                    </a:lnTo>
                    <a:lnTo>
                      <a:pt x="1208" y="92"/>
                    </a:lnTo>
                    <a:lnTo>
                      <a:pt x="1204" y="98"/>
                    </a:lnTo>
                    <a:lnTo>
                      <a:pt x="1204" y="98"/>
                    </a:lnTo>
                    <a:lnTo>
                      <a:pt x="1200" y="106"/>
                    </a:lnTo>
                    <a:lnTo>
                      <a:pt x="1198" y="114"/>
                    </a:lnTo>
                    <a:lnTo>
                      <a:pt x="1198" y="114"/>
                    </a:lnTo>
                    <a:lnTo>
                      <a:pt x="1196" y="130"/>
                    </a:lnTo>
                    <a:lnTo>
                      <a:pt x="1196" y="130"/>
                    </a:lnTo>
                    <a:lnTo>
                      <a:pt x="1198" y="148"/>
                    </a:lnTo>
                    <a:lnTo>
                      <a:pt x="1198" y="148"/>
                    </a:lnTo>
                    <a:lnTo>
                      <a:pt x="1200" y="156"/>
                    </a:lnTo>
                    <a:lnTo>
                      <a:pt x="1204" y="164"/>
                    </a:lnTo>
                    <a:lnTo>
                      <a:pt x="1204" y="164"/>
                    </a:lnTo>
                    <a:lnTo>
                      <a:pt x="1208" y="170"/>
                    </a:lnTo>
                    <a:lnTo>
                      <a:pt x="1214" y="174"/>
                    </a:lnTo>
                    <a:lnTo>
                      <a:pt x="1214" y="174"/>
                    </a:lnTo>
                    <a:lnTo>
                      <a:pt x="1222" y="176"/>
                    </a:lnTo>
                    <a:lnTo>
                      <a:pt x="1232" y="178"/>
                    </a:lnTo>
                    <a:lnTo>
                      <a:pt x="1232" y="17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32" y="208"/>
                    </a:lnTo>
                    <a:lnTo>
                      <a:pt x="1216" y="206"/>
                    </a:lnTo>
                    <a:lnTo>
                      <a:pt x="1200" y="202"/>
                    </a:lnTo>
                    <a:lnTo>
                      <a:pt x="1200" y="202"/>
                    </a:lnTo>
                    <a:lnTo>
                      <a:pt x="1188" y="196"/>
                    </a:lnTo>
                    <a:lnTo>
                      <a:pt x="1176" y="188"/>
                    </a:lnTo>
                    <a:lnTo>
                      <a:pt x="1176" y="188"/>
                    </a:lnTo>
                    <a:lnTo>
                      <a:pt x="1168" y="176"/>
                    </a:lnTo>
                    <a:lnTo>
                      <a:pt x="1162" y="162"/>
                    </a:lnTo>
                    <a:lnTo>
                      <a:pt x="1162" y="162"/>
                    </a:lnTo>
                    <a:lnTo>
                      <a:pt x="1158" y="148"/>
                    </a:lnTo>
                    <a:lnTo>
                      <a:pt x="1156" y="130"/>
                    </a:lnTo>
                    <a:lnTo>
                      <a:pt x="1156" y="130"/>
                    </a:lnTo>
                    <a:lnTo>
                      <a:pt x="1158" y="114"/>
                    </a:lnTo>
                    <a:lnTo>
                      <a:pt x="1162" y="98"/>
                    </a:lnTo>
                    <a:lnTo>
                      <a:pt x="1162" y="98"/>
                    </a:lnTo>
                    <a:lnTo>
                      <a:pt x="1168" y="86"/>
                    </a:lnTo>
                    <a:lnTo>
                      <a:pt x="1176" y="74"/>
                    </a:lnTo>
                    <a:lnTo>
                      <a:pt x="1176" y="74"/>
                    </a:lnTo>
                    <a:lnTo>
                      <a:pt x="1188" y="66"/>
                    </a:lnTo>
                    <a:lnTo>
                      <a:pt x="1200" y="58"/>
                    </a:lnTo>
                    <a:lnTo>
                      <a:pt x="1200" y="58"/>
                    </a:lnTo>
                    <a:lnTo>
                      <a:pt x="1216" y="54"/>
                    </a:lnTo>
                    <a:lnTo>
                      <a:pt x="1232" y="52"/>
                    </a:lnTo>
                    <a:lnTo>
                      <a:pt x="1232" y="52"/>
                    </a:lnTo>
                    <a:lnTo>
                      <a:pt x="1232" y="52"/>
                    </a:lnTo>
                    <a:close/>
                    <a:moveTo>
                      <a:pt x="878" y="206"/>
                    </a:moveTo>
                    <a:lnTo>
                      <a:pt x="878" y="182"/>
                    </a:lnTo>
                    <a:lnTo>
                      <a:pt x="878" y="182"/>
                    </a:lnTo>
                    <a:lnTo>
                      <a:pt x="886" y="180"/>
                    </a:lnTo>
                    <a:lnTo>
                      <a:pt x="892" y="178"/>
                    </a:lnTo>
                    <a:lnTo>
                      <a:pt x="892" y="178"/>
                    </a:lnTo>
                    <a:lnTo>
                      <a:pt x="898" y="172"/>
                    </a:lnTo>
                    <a:lnTo>
                      <a:pt x="902" y="168"/>
                    </a:lnTo>
                    <a:lnTo>
                      <a:pt x="902" y="168"/>
                    </a:lnTo>
                    <a:lnTo>
                      <a:pt x="904" y="162"/>
                    </a:lnTo>
                    <a:lnTo>
                      <a:pt x="906" y="156"/>
                    </a:lnTo>
                    <a:lnTo>
                      <a:pt x="906" y="156"/>
                    </a:lnTo>
                    <a:lnTo>
                      <a:pt x="906" y="148"/>
                    </a:lnTo>
                    <a:lnTo>
                      <a:pt x="906" y="132"/>
                    </a:lnTo>
                    <a:lnTo>
                      <a:pt x="906" y="132"/>
                    </a:lnTo>
                    <a:lnTo>
                      <a:pt x="900" y="136"/>
                    </a:lnTo>
                    <a:lnTo>
                      <a:pt x="900" y="136"/>
                    </a:lnTo>
                    <a:lnTo>
                      <a:pt x="892" y="138"/>
                    </a:lnTo>
                    <a:lnTo>
                      <a:pt x="892" y="138"/>
                    </a:lnTo>
                    <a:lnTo>
                      <a:pt x="882" y="140"/>
                    </a:lnTo>
                    <a:lnTo>
                      <a:pt x="882" y="140"/>
                    </a:lnTo>
                    <a:lnTo>
                      <a:pt x="878" y="140"/>
                    </a:lnTo>
                    <a:lnTo>
                      <a:pt x="878" y="116"/>
                    </a:lnTo>
                    <a:lnTo>
                      <a:pt x="878" y="116"/>
                    </a:lnTo>
                    <a:lnTo>
                      <a:pt x="892" y="114"/>
                    </a:lnTo>
                    <a:lnTo>
                      <a:pt x="892" y="114"/>
                    </a:lnTo>
                    <a:lnTo>
                      <a:pt x="898" y="112"/>
                    </a:lnTo>
                    <a:lnTo>
                      <a:pt x="902" y="110"/>
                    </a:lnTo>
                    <a:lnTo>
                      <a:pt x="902" y="110"/>
                    </a:lnTo>
                    <a:lnTo>
                      <a:pt x="906" y="106"/>
                    </a:lnTo>
                    <a:lnTo>
                      <a:pt x="906" y="100"/>
                    </a:lnTo>
                    <a:lnTo>
                      <a:pt x="906" y="100"/>
                    </a:lnTo>
                    <a:lnTo>
                      <a:pt x="906" y="94"/>
                    </a:lnTo>
                    <a:lnTo>
                      <a:pt x="904" y="90"/>
                    </a:lnTo>
                    <a:lnTo>
                      <a:pt x="904" y="90"/>
                    </a:lnTo>
                    <a:lnTo>
                      <a:pt x="898" y="84"/>
                    </a:lnTo>
                    <a:lnTo>
                      <a:pt x="898" y="84"/>
                    </a:lnTo>
                    <a:lnTo>
                      <a:pt x="890" y="80"/>
                    </a:lnTo>
                    <a:lnTo>
                      <a:pt x="890" y="80"/>
                    </a:lnTo>
                    <a:lnTo>
                      <a:pt x="880" y="80"/>
                    </a:lnTo>
                    <a:lnTo>
                      <a:pt x="880" y="80"/>
                    </a:lnTo>
                    <a:lnTo>
                      <a:pt x="878" y="80"/>
                    </a:lnTo>
                    <a:lnTo>
                      <a:pt x="878" y="54"/>
                    </a:lnTo>
                    <a:lnTo>
                      <a:pt x="878" y="54"/>
                    </a:lnTo>
                    <a:lnTo>
                      <a:pt x="882" y="52"/>
                    </a:lnTo>
                    <a:lnTo>
                      <a:pt x="882" y="52"/>
                    </a:lnTo>
                    <a:lnTo>
                      <a:pt x="904" y="54"/>
                    </a:lnTo>
                    <a:lnTo>
                      <a:pt x="904" y="54"/>
                    </a:lnTo>
                    <a:lnTo>
                      <a:pt x="916" y="56"/>
                    </a:lnTo>
                    <a:lnTo>
                      <a:pt x="926" y="60"/>
                    </a:lnTo>
                    <a:lnTo>
                      <a:pt x="926" y="60"/>
                    </a:lnTo>
                    <a:lnTo>
                      <a:pt x="934" y="66"/>
                    </a:lnTo>
                    <a:lnTo>
                      <a:pt x="940" y="74"/>
                    </a:lnTo>
                    <a:lnTo>
                      <a:pt x="940" y="74"/>
                    </a:lnTo>
                    <a:lnTo>
                      <a:pt x="946" y="82"/>
                    </a:lnTo>
                    <a:lnTo>
                      <a:pt x="946" y="94"/>
                    </a:lnTo>
                    <a:lnTo>
                      <a:pt x="946" y="172"/>
                    </a:lnTo>
                    <a:lnTo>
                      <a:pt x="946" y="172"/>
                    </a:lnTo>
                    <a:lnTo>
                      <a:pt x="948" y="190"/>
                    </a:lnTo>
                    <a:lnTo>
                      <a:pt x="948" y="190"/>
                    </a:lnTo>
                    <a:lnTo>
                      <a:pt x="950" y="198"/>
                    </a:lnTo>
                    <a:lnTo>
                      <a:pt x="952" y="204"/>
                    </a:lnTo>
                    <a:lnTo>
                      <a:pt x="910" y="204"/>
                    </a:lnTo>
                    <a:lnTo>
                      <a:pt x="910" y="204"/>
                    </a:lnTo>
                    <a:lnTo>
                      <a:pt x="908" y="198"/>
                    </a:lnTo>
                    <a:lnTo>
                      <a:pt x="908" y="198"/>
                    </a:lnTo>
                    <a:lnTo>
                      <a:pt x="908" y="190"/>
                    </a:lnTo>
                    <a:lnTo>
                      <a:pt x="908" y="190"/>
                    </a:lnTo>
                    <a:lnTo>
                      <a:pt x="898" y="198"/>
                    </a:lnTo>
                    <a:lnTo>
                      <a:pt x="886" y="204"/>
                    </a:lnTo>
                    <a:lnTo>
                      <a:pt x="886" y="204"/>
                    </a:lnTo>
                    <a:lnTo>
                      <a:pt x="878" y="206"/>
                    </a:lnTo>
                    <a:lnTo>
                      <a:pt x="878" y="206"/>
                    </a:lnTo>
                    <a:close/>
                    <a:moveTo>
                      <a:pt x="1062" y="56"/>
                    </a:moveTo>
                    <a:lnTo>
                      <a:pt x="1062" y="84"/>
                    </a:lnTo>
                    <a:lnTo>
                      <a:pt x="1032" y="84"/>
                    </a:lnTo>
                    <a:lnTo>
                      <a:pt x="1032" y="156"/>
                    </a:lnTo>
                    <a:lnTo>
                      <a:pt x="1032" y="156"/>
                    </a:lnTo>
                    <a:lnTo>
                      <a:pt x="1032" y="166"/>
                    </a:lnTo>
                    <a:lnTo>
                      <a:pt x="1036" y="170"/>
                    </a:lnTo>
                    <a:lnTo>
                      <a:pt x="1036" y="170"/>
                    </a:lnTo>
                    <a:lnTo>
                      <a:pt x="1040" y="174"/>
                    </a:lnTo>
                    <a:lnTo>
                      <a:pt x="1050" y="174"/>
                    </a:lnTo>
                    <a:lnTo>
                      <a:pt x="1050" y="174"/>
                    </a:lnTo>
                    <a:lnTo>
                      <a:pt x="1056" y="174"/>
                    </a:lnTo>
                    <a:lnTo>
                      <a:pt x="1056" y="174"/>
                    </a:lnTo>
                    <a:lnTo>
                      <a:pt x="1062" y="172"/>
                    </a:lnTo>
                    <a:lnTo>
                      <a:pt x="1062" y="204"/>
                    </a:lnTo>
                    <a:lnTo>
                      <a:pt x="1062" y="204"/>
                    </a:lnTo>
                    <a:lnTo>
                      <a:pt x="1050" y="206"/>
                    </a:lnTo>
                    <a:lnTo>
                      <a:pt x="1050" y="206"/>
                    </a:lnTo>
                    <a:lnTo>
                      <a:pt x="1038" y="206"/>
                    </a:lnTo>
                    <a:lnTo>
                      <a:pt x="1038" y="206"/>
                    </a:lnTo>
                    <a:lnTo>
                      <a:pt x="1020" y="204"/>
                    </a:lnTo>
                    <a:lnTo>
                      <a:pt x="1020" y="204"/>
                    </a:lnTo>
                    <a:lnTo>
                      <a:pt x="1012" y="202"/>
                    </a:lnTo>
                    <a:lnTo>
                      <a:pt x="1006" y="200"/>
                    </a:lnTo>
                    <a:lnTo>
                      <a:pt x="1006" y="200"/>
                    </a:lnTo>
                    <a:lnTo>
                      <a:pt x="1000" y="194"/>
                    </a:lnTo>
                    <a:lnTo>
                      <a:pt x="996" y="188"/>
                    </a:lnTo>
                    <a:lnTo>
                      <a:pt x="996" y="188"/>
                    </a:lnTo>
                    <a:lnTo>
                      <a:pt x="992" y="182"/>
                    </a:lnTo>
                    <a:lnTo>
                      <a:pt x="992" y="170"/>
                    </a:lnTo>
                    <a:lnTo>
                      <a:pt x="992" y="84"/>
                    </a:lnTo>
                    <a:lnTo>
                      <a:pt x="968" y="84"/>
                    </a:lnTo>
                    <a:lnTo>
                      <a:pt x="968" y="56"/>
                    </a:lnTo>
                    <a:lnTo>
                      <a:pt x="992" y="56"/>
                    </a:lnTo>
                    <a:lnTo>
                      <a:pt x="992" y="12"/>
                    </a:lnTo>
                    <a:lnTo>
                      <a:pt x="1032" y="12"/>
                    </a:lnTo>
                    <a:lnTo>
                      <a:pt x="1032" y="56"/>
                    </a:lnTo>
                    <a:lnTo>
                      <a:pt x="1062" y="56"/>
                    </a:lnTo>
                    <a:lnTo>
                      <a:pt x="1062" y="56"/>
                    </a:lnTo>
                    <a:close/>
                    <a:moveTo>
                      <a:pt x="1126" y="204"/>
                    </a:moveTo>
                    <a:lnTo>
                      <a:pt x="1086" y="204"/>
                    </a:lnTo>
                    <a:lnTo>
                      <a:pt x="1086" y="56"/>
                    </a:lnTo>
                    <a:lnTo>
                      <a:pt x="1126" y="56"/>
                    </a:lnTo>
                    <a:lnTo>
                      <a:pt x="1126" y="204"/>
                    </a:lnTo>
                    <a:lnTo>
                      <a:pt x="1126" y="204"/>
                    </a:lnTo>
                    <a:close/>
                    <a:moveTo>
                      <a:pt x="1086" y="0"/>
                    </a:moveTo>
                    <a:lnTo>
                      <a:pt x="1126" y="0"/>
                    </a:lnTo>
                    <a:lnTo>
                      <a:pt x="1126" y="34"/>
                    </a:lnTo>
                    <a:lnTo>
                      <a:pt x="1086" y="34"/>
                    </a:lnTo>
                    <a:lnTo>
                      <a:pt x="1086" y="0"/>
                    </a:lnTo>
                    <a:close/>
                    <a:moveTo>
                      <a:pt x="878" y="54"/>
                    </a:moveTo>
                    <a:lnTo>
                      <a:pt x="878" y="80"/>
                    </a:lnTo>
                    <a:lnTo>
                      <a:pt x="878" y="80"/>
                    </a:lnTo>
                    <a:lnTo>
                      <a:pt x="868" y="82"/>
                    </a:lnTo>
                    <a:lnTo>
                      <a:pt x="862" y="86"/>
                    </a:lnTo>
                    <a:lnTo>
                      <a:pt x="862" y="86"/>
                    </a:lnTo>
                    <a:lnTo>
                      <a:pt x="856" y="92"/>
                    </a:lnTo>
                    <a:lnTo>
                      <a:pt x="854" y="102"/>
                    </a:lnTo>
                    <a:lnTo>
                      <a:pt x="812" y="102"/>
                    </a:lnTo>
                    <a:lnTo>
                      <a:pt x="812" y="102"/>
                    </a:lnTo>
                    <a:lnTo>
                      <a:pt x="814" y="90"/>
                    </a:lnTo>
                    <a:lnTo>
                      <a:pt x="820" y="78"/>
                    </a:lnTo>
                    <a:lnTo>
                      <a:pt x="820" y="78"/>
                    </a:lnTo>
                    <a:lnTo>
                      <a:pt x="826" y="70"/>
                    </a:lnTo>
                    <a:lnTo>
                      <a:pt x="836" y="64"/>
                    </a:lnTo>
                    <a:lnTo>
                      <a:pt x="836" y="64"/>
                    </a:lnTo>
                    <a:lnTo>
                      <a:pt x="846" y="58"/>
                    </a:lnTo>
                    <a:lnTo>
                      <a:pt x="858" y="56"/>
                    </a:lnTo>
                    <a:lnTo>
                      <a:pt x="858" y="56"/>
                    </a:lnTo>
                    <a:lnTo>
                      <a:pt x="878" y="54"/>
                    </a:lnTo>
                    <a:lnTo>
                      <a:pt x="878" y="54"/>
                    </a:lnTo>
                    <a:close/>
                    <a:moveTo>
                      <a:pt x="878" y="116"/>
                    </a:moveTo>
                    <a:lnTo>
                      <a:pt x="878" y="140"/>
                    </a:lnTo>
                    <a:lnTo>
                      <a:pt x="878" y="140"/>
                    </a:lnTo>
                    <a:lnTo>
                      <a:pt x="872" y="140"/>
                    </a:lnTo>
                    <a:lnTo>
                      <a:pt x="872" y="140"/>
                    </a:lnTo>
                    <a:lnTo>
                      <a:pt x="864" y="144"/>
                    </a:lnTo>
                    <a:lnTo>
                      <a:pt x="864" y="144"/>
                    </a:lnTo>
                    <a:lnTo>
                      <a:pt x="856" y="146"/>
                    </a:lnTo>
                    <a:lnTo>
                      <a:pt x="856" y="146"/>
                    </a:lnTo>
                    <a:lnTo>
                      <a:pt x="850" y="154"/>
                    </a:lnTo>
                    <a:lnTo>
                      <a:pt x="850" y="154"/>
                    </a:lnTo>
                    <a:lnTo>
                      <a:pt x="850" y="158"/>
                    </a:lnTo>
                    <a:lnTo>
                      <a:pt x="848" y="162"/>
                    </a:lnTo>
                    <a:lnTo>
                      <a:pt x="848" y="162"/>
                    </a:lnTo>
                    <a:lnTo>
                      <a:pt x="850" y="168"/>
                    </a:lnTo>
                    <a:lnTo>
                      <a:pt x="850" y="172"/>
                    </a:lnTo>
                    <a:lnTo>
                      <a:pt x="850" y="172"/>
                    </a:lnTo>
                    <a:lnTo>
                      <a:pt x="856" y="178"/>
                    </a:lnTo>
                    <a:lnTo>
                      <a:pt x="856" y="178"/>
                    </a:lnTo>
                    <a:lnTo>
                      <a:pt x="864" y="180"/>
                    </a:lnTo>
                    <a:lnTo>
                      <a:pt x="864" y="180"/>
                    </a:lnTo>
                    <a:lnTo>
                      <a:pt x="874" y="182"/>
                    </a:lnTo>
                    <a:lnTo>
                      <a:pt x="874" y="182"/>
                    </a:lnTo>
                    <a:lnTo>
                      <a:pt x="878" y="182"/>
                    </a:lnTo>
                    <a:lnTo>
                      <a:pt x="878" y="206"/>
                    </a:lnTo>
                    <a:lnTo>
                      <a:pt x="878" y="206"/>
                    </a:lnTo>
                    <a:lnTo>
                      <a:pt x="858" y="208"/>
                    </a:lnTo>
                    <a:lnTo>
                      <a:pt x="858" y="208"/>
                    </a:lnTo>
                    <a:lnTo>
                      <a:pt x="848" y="208"/>
                    </a:lnTo>
                    <a:lnTo>
                      <a:pt x="838" y="206"/>
                    </a:lnTo>
                    <a:lnTo>
                      <a:pt x="838" y="206"/>
                    </a:lnTo>
                    <a:lnTo>
                      <a:pt x="830" y="202"/>
                    </a:lnTo>
                    <a:lnTo>
                      <a:pt x="822" y="198"/>
                    </a:lnTo>
                    <a:lnTo>
                      <a:pt x="822" y="198"/>
                    </a:lnTo>
                    <a:lnTo>
                      <a:pt x="816" y="192"/>
                    </a:lnTo>
                    <a:lnTo>
                      <a:pt x="812" y="184"/>
                    </a:lnTo>
                    <a:lnTo>
                      <a:pt x="812" y="184"/>
                    </a:lnTo>
                    <a:lnTo>
                      <a:pt x="810" y="174"/>
                    </a:lnTo>
                    <a:lnTo>
                      <a:pt x="808" y="164"/>
                    </a:lnTo>
                    <a:lnTo>
                      <a:pt x="808" y="164"/>
                    </a:lnTo>
                    <a:lnTo>
                      <a:pt x="810" y="152"/>
                    </a:lnTo>
                    <a:lnTo>
                      <a:pt x="812" y="144"/>
                    </a:lnTo>
                    <a:lnTo>
                      <a:pt x="812" y="144"/>
                    </a:lnTo>
                    <a:lnTo>
                      <a:pt x="818" y="136"/>
                    </a:lnTo>
                    <a:lnTo>
                      <a:pt x="824" y="130"/>
                    </a:lnTo>
                    <a:lnTo>
                      <a:pt x="824" y="130"/>
                    </a:lnTo>
                    <a:lnTo>
                      <a:pt x="832" y="126"/>
                    </a:lnTo>
                    <a:lnTo>
                      <a:pt x="840" y="124"/>
                    </a:lnTo>
                    <a:lnTo>
                      <a:pt x="840" y="124"/>
                    </a:lnTo>
                    <a:lnTo>
                      <a:pt x="858" y="120"/>
                    </a:lnTo>
                    <a:lnTo>
                      <a:pt x="858" y="120"/>
                    </a:lnTo>
                    <a:lnTo>
                      <a:pt x="876" y="118"/>
                    </a:lnTo>
                    <a:lnTo>
                      <a:pt x="878" y="116"/>
                    </a:lnTo>
                    <a:lnTo>
                      <a:pt x="878" y="116"/>
                    </a:lnTo>
                    <a:close/>
                    <a:moveTo>
                      <a:pt x="424" y="208"/>
                    </a:moveTo>
                    <a:lnTo>
                      <a:pt x="424" y="178"/>
                    </a:lnTo>
                    <a:lnTo>
                      <a:pt x="424" y="178"/>
                    </a:lnTo>
                    <a:lnTo>
                      <a:pt x="426" y="178"/>
                    </a:lnTo>
                    <a:lnTo>
                      <a:pt x="426" y="178"/>
                    </a:lnTo>
                    <a:lnTo>
                      <a:pt x="438" y="176"/>
                    </a:lnTo>
                    <a:lnTo>
                      <a:pt x="448" y="172"/>
                    </a:lnTo>
                    <a:lnTo>
                      <a:pt x="448" y="172"/>
                    </a:lnTo>
                    <a:lnTo>
                      <a:pt x="454" y="166"/>
                    </a:lnTo>
                    <a:lnTo>
                      <a:pt x="458" y="158"/>
                    </a:lnTo>
                    <a:lnTo>
                      <a:pt x="494" y="158"/>
                    </a:lnTo>
                    <a:lnTo>
                      <a:pt x="494" y="158"/>
                    </a:lnTo>
                    <a:lnTo>
                      <a:pt x="490" y="172"/>
                    </a:lnTo>
                    <a:lnTo>
                      <a:pt x="484" y="182"/>
                    </a:lnTo>
                    <a:lnTo>
                      <a:pt x="476" y="190"/>
                    </a:lnTo>
                    <a:lnTo>
                      <a:pt x="468" y="196"/>
                    </a:lnTo>
                    <a:lnTo>
                      <a:pt x="468" y="196"/>
                    </a:lnTo>
                    <a:lnTo>
                      <a:pt x="458" y="202"/>
                    </a:lnTo>
                    <a:lnTo>
                      <a:pt x="448" y="206"/>
                    </a:lnTo>
                    <a:lnTo>
                      <a:pt x="438" y="208"/>
                    </a:lnTo>
                    <a:lnTo>
                      <a:pt x="426" y="208"/>
                    </a:lnTo>
                    <a:lnTo>
                      <a:pt x="424" y="208"/>
                    </a:lnTo>
                    <a:lnTo>
                      <a:pt x="424" y="208"/>
                    </a:lnTo>
                    <a:close/>
                    <a:moveTo>
                      <a:pt x="424" y="140"/>
                    </a:moveTo>
                    <a:lnTo>
                      <a:pt x="424" y="114"/>
                    </a:lnTo>
                    <a:lnTo>
                      <a:pt x="456" y="114"/>
                    </a:lnTo>
                    <a:lnTo>
                      <a:pt x="456" y="114"/>
                    </a:lnTo>
                    <a:lnTo>
                      <a:pt x="452" y="102"/>
                    </a:lnTo>
                    <a:lnTo>
                      <a:pt x="446" y="92"/>
                    </a:lnTo>
                    <a:lnTo>
                      <a:pt x="446" y="92"/>
                    </a:lnTo>
                    <a:lnTo>
                      <a:pt x="442" y="88"/>
                    </a:lnTo>
                    <a:lnTo>
                      <a:pt x="438" y="86"/>
                    </a:lnTo>
                    <a:lnTo>
                      <a:pt x="424" y="84"/>
                    </a:lnTo>
                    <a:lnTo>
                      <a:pt x="424" y="84"/>
                    </a:lnTo>
                    <a:lnTo>
                      <a:pt x="424" y="52"/>
                    </a:lnTo>
                    <a:lnTo>
                      <a:pt x="426" y="52"/>
                    </a:lnTo>
                    <a:lnTo>
                      <a:pt x="426" y="52"/>
                    </a:lnTo>
                    <a:lnTo>
                      <a:pt x="442" y="54"/>
                    </a:lnTo>
                    <a:lnTo>
                      <a:pt x="458" y="60"/>
                    </a:lnTo>
                    <a:lnTo>
                      <a:pt x="458" y="60"/>
                    </a:lnTo>
                    <a:lnTo>
                      <a:pt x="470" y="68"/>
                    </a:lnTo>
                    <a:lnTo>
                      <a:pt x="482" y="80"/>
                    </a:lnTo>
                    <a:lnTo>
                      <a:pt x="482" y="80"/>
                    </a:lnTo>
                    <a:lnTo>
                      <a:pt x="488" y="92"/>
                    </a:lnTo>
                    <a:lnTo>
                      <a:pt x="494" y="108"/>
                    </a:lnTo>
                    <a:lnTo>
                      <a:pt x="494" y="108"/>
                    </a:lnTo>
                    <a:lnTo>
                      <a:pt x="496" y="124"/>
                    </a:lnTo>
                    <a:lnTo>
                      <a:pt x="496" y="140"/>
                    </a:lnTo>
                    <a:lnTo>
                      <a:pt x="424" y="140"/>
                    </a:lnTo>
                    <a:lnTo>
                      <a:pt x="424" y="140"/>
                    </a:lnTo>
                    <a:close/>
                    <a:moveTo>
                      <a:pt x="562" y="56"/>
                    </a:moveTo>
                    <a:lnTo>
                      <a:pt x="562" y="84"/>
                    </a:lnTo>
                    <a:lnTo>
                      <a:pt x="562" y="84"/>
                    </a:lnTo>
                    <a:lnTo>
                      <a:pt x="562" y="84"/>
                    </a:lnTo>
                    <a:lnTo>
                      <a:pt x="570" y="72"/>
                    </a:lnTo>
                    <a:lnTo>
                      <a:pt x="570" y="72"/>
                    </a:lnTo>
                    <a:lnTo>
                      <a:pt x="582" y="62"/>
                    </a:lnTo>
                    <a:lnTo>
                      <a:pt x="582" y="62"/>
                    </a:lnTo>
                    <a:lnTo>
                      <a:pt x="594" y="56"/>
                    </a:lnTo>
                    <a:lnTo>
                      <a:pt x="594" y="56"/>
                    </a:lnTo>
                    <a:lnTo>
                      <a:pt x="602" y="54"/>
                    </a:lnTo>
                    <a:lnTo>
                      <a:pt x="610" y="52"/>
                    </a:lnTo>
                    <a:lnTo>
                      <a:pt x="610" y="52"/>
                    </a:lnTo>
                    <a:lnTo>
                      <a:pt x="618" y="54"/>
                    </a:lnTo>
                    <a:lnTo>
                      <a:pt x="618" y="92"/>
                    </a:lnTo>
                    <a:lnTo>
                      <a:pt x="618" y="92"/>
                    </a:lnTo>
                    <a:lnTo>
                      <a:pt x="612" y="92"/>
                    </a:lnTo>
                    <a:lnTo>
                      <a:pt x="612" y="92"/>
                    </a:lnTo>
                    <a:lnTo>
                      <a:pt x="604" y="90"/>
                    </a:lnTo>
                    <a:lnTo>
                      <a:pt x="604" y="90"/>
                    </a:lnTo>
                    <a:lnTo>
                      <a:pt x="594" y="92"/>
                    </a:lnTo>
                    <a:lnTo>
                      <a:pt x="586" y="94"/>
                    </a:lnTo>
                    <a:lnTo>
                      <a:pt x="586" y="94"/>
                    </a:lnTo>
                    <a:lnTo>
                      <a:pt x="578" y="98"/>
                    </a:lnTo>
                    <a:lnTo>
                      <a:pt x="572" y="104"/>
                    </a:lnTo>
                    <a:lnTo>
                      <a:pt x="572" y="104"/>
                    </a:lnTo>
                    <a:lnTo>
                      <a:pt x="568" y="112"/>
                    </a:lnTo>
                    <a:lnTo>
                      <a:pt x="566" y="120"/>
                    </a:lnTo>
                    <a:lnTo>
                      <a:pt x="566" y="120"/>
                    </a:lnTo>
                    <a:lnTo>
                      <a:pt x="564" y="138"/>
                    </a:lnTo>
                    <a:lnTo>
                      <a:pt x="564" y="204"/>
                    </a:lnTo>
                    <a:lnTo>
                      <a:pt x="524" y="204"/>
                    </a:lnTo>
                    <a:lnTo>
                      <a:pt x="524" y="56"/>
                    </a:lnTo>
                    <a:lnTo>
                      <a:pt x="562" y="56"/>
                    </a:lnTo>
                    <a:lnTo>
                      <a:pt x="562" y="56"/>
                    </a:lnTo>
                    <a:close/>
                    <a:moveTo>
                      <a:pt x="680" y="56"/>
                    </a:moveTo>
                    <a:lnTo>
                      <a:pt x="680" y="78"/>
                    </a:lnTo>
                    <a:lnTo>
                      <a:pt x="682" y="78"/>
                    </a:lnTo>
                    <a:lnTo>
                      <a:pt x="682" y="78"/>
                    </a:lnTo>
                    <a:lnTo>
                      <a:pt x="690" y="66"/>
                    </a:lnTo>
                    <a:lnTo>
                      <a:pt x="702" y="58"/>
                    </a:lnTo>
                    <a:lnTo>
                      <a:pt x="702" y="58"/>
                    </a:lnTo>
                    <a:lnTo>
                      <a:pt x="714" y="54"/>
                    </a:lnTo>
                    <a:lnTo>
                      <a:pt x="726" y="52"/>
                    </a:lnTo>
                    <a:lnTo>
                      <a:pt x="726" y="52"/>
                    </a:lnTo>
                    <a:lnTo>
                      <a:pt x="742" y="54"/>
                    </a:lnTo>
                    <a:lnTo>
                      <a:pt x="754" y="58"/>
                    </a:lnTo>
                    <a:lnTo>
                      <a:pt x="754" y="58"/>
                    </a:lnTo>
                    <a:lnTo>
                      <a:pt x="762" y="62"/>
                    </a:lnTo>
                    <a:lnTo>
                      <a:pt x="770" y="70"/>
                    </a:lnTo>
                    <a:lnTo>
                      <a:pt x="770" y="70"/>
                    </a:lnTo>
                    <a:lnTo>
                      <a:pt x="774" y="78"/>
                    </a:lnTo>
                    <a:lnTo>
                      <a:pt x="778" y="88"/>
                    </a:lnTo>
                    <a:lnTo>
                      <a:pt x="778" y="88"/>
                    </a:lnTo>
                    <a:lnTo>
                      <a:pt x="780" y="100"/>
                    </a:lnTo>
                    <a:lnTo>
                      <a:pt x="780" y="114"/>
                    </a:lnTo>
                    <a:lnTo>
                      <a:pt x="780" y="204"/>
                    </a:lnTo>
                    <a:lnTo>
                      <a:pt x="740" y="204"/>
                    </a:lnTo>
                    <a:lnTo>
                      <a:pt x="740" y="122"/>
                    </a:lnTo>
                    <a:lnTo>
                      <a:pt x="740" y="122"/>
                    </a:lnTo>
                    <a:lnTo>
                      <a:pt x="738" y="106"/>
                    </a:lnTo>
                    <a:lnTo>
                      <a:pt x="734" y="94"/>
                    </a:lnTo>
                    <a:lnTo>
                      <a:pt x="734" y="94"/>
                    </a:lnTo>
                    <a:lnTo>
                      <a:pt x="732" y="90"/>
                    </a:lnTo>
                    <a:lnTo>
                      <a:pt x="726" y="88"/>
                    </a:lnTo>
                    <a:lnTo>
                      <a:pt x="722" y="86"/>
                    </a:lnTo>
                    <a:lnTo>
                      <a:pt x="714" y="84"/>
                    </a:lnTo>
                    <a:lnTo>
                      <a:pt x="714" y="84"/>
                    </a:lnTo>
                    <a:lnTo>
                      <a:pt x="706" y="86"/>
                    </a:lnTo>
                    <a:lnTo>
                      <a:pt x="700" y="88"/>
                    </a:lnTo>
                    <a:lnTo>
                      <a:pt x="694" y="90"/>
                    </a:lnTo>
                    <a:lnTo>
                      <a:pt x="690" y="94"/>
                    </a:lnTo>
                    <a:lnTo>
                      <a:pt x="690" y="94"/>
                    </a:lnTo>
                    <a:lnTo>
                      <a:pt x="688" y="100"/>
                    </a:lnTo>
                    <a:lnTo>
                      <a:pt x="684" y="108"/>
                    </a:lnTo>
                    <a:lnTo>
                      <a:pt x="682" y="128"/>
                    </a:lnTo>
                    <a:lnTo>
                      <a:pt x="682" y="204"/>
                    </a:lnTo>
                    <a:lnTo>
                      <a:pt x="642" y="204"/>
                    </a:lnTo>
                    <a:lnTo>
                      <a:pt x="642" y="56"/>
                    </a:lnTo>
                    <a:lnTo>
                      <a:pt x="680" y="56"/>
                    </a:lnTo>
                    <a:close/>
                    <a:moveTo>
                      <a:pt x="44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44" y="0"/>
                    </a:lnTo>
                    <a:lnTo>
                      <a:pt x="44" y="204"/>
                    </a:lnTo>
                    <a:lnTo>
                      <a:pt x="44" y="204"/>
                    </a:lnTo>
                    <a:close/>
                    <a:moveTo>
                      <a:pt x="424" y="52"/>
                    </a:moveTo>
                    <a:lnTo>
                      <a:pt x="424" y="84"/>
                    </a:lnTo>
                    <a:lnTo>
                      <a:pt x="424" y="84"/>
                    </a:lnTo>
                    <a:lnTo>
                      <a:pt x="414" y="84"/>
                    </a:lnTo>
                    <a:lnTo>
                      <a:pt x="408" y="86"/>
                    </a:lnTo>
                    <a:lnTo>
                      <a:pt x="408" y="86"/>
                    </a:lnTo>
                    <a:lnTo>
                      <a:pt x="402" y="90"/>
                    </a:lnTo>
                    <a:lnTo>
                      <a:pt x="398" y="94"/>
                    </a:lnTo>
                    <a:lnTo>
                      <a:pt x="398" y="9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0" y="114"/>
                    </a:lnTo>
                    <a:lnTo>
                      <a:pt x="424" y="114"/>
                    </a:lnTo>
                    <a:lnTo>
                      <a:pt x="424" y="140"/>
                    </a:lnTo>
                    <a:lnTo>
                      <a:pt x="390" y="140"/>
                    </a:lnTo>
                    <a:lnTo>
                      <a:pt x="390" y="140"/>
                    </a:lnTo>
                    <a:lnTo>
                      <a:pt x="392" y="150"/>
                    </a:lnTo>
                    <a:lnTo>
                      <a:pt x="394" y="158"/>
                    </a:lnTo>
                    <a:lnTo>
                      <a:pt x="396" y="164"/>
                    </a:lnTo>
                    <a:lnTo>
                      <a:pt x="400" y="168"/>
                    </a:lnTo>
                    <a:lnTo>
                      <a:pt x="400" y="168"/>
                    </a:lnTo>
                    <a:lnTo>
                      <a:pt x="410" y="176"/>
                    </a:lnTo>
                    <a:lnTo>
                      <a:pt x="424" y="178"/>
                    </a:lnTo>
                    <a:lnTo>
                      <a:pt x="424" y="208"/>
                    </a:lnTo>
                    <a:lnTo>
                      <a:pt x="424" y="208"/>
                    </a:lnTo>
                    <a:lnTo>
                      <a:pt x="408" y="206"/>
                    </a:lnTo>
                    <a:lnTo>
                      <a:pt x="394" y="202"/>
                    </a:lnTo>
                    <a:lnTo>
                      <a:pt x="394" y="202"/>
                    </a:lnTo>
                    <a:lnTo>
                      <a:pt x="382" y="196"/>
                    </a:lnTo>
                    <a:lnTo>
                      <a:pt x="370" y="186"/>
                    </a:lnTo>
                    <a:lnTo>
                      <a:pt x="370" y="186"/>
                    </a:lnTo>
                    <a:lnTo>
                      <a:pt x="362" y="176"/>
                    </a:lnTo>
                    <a:lnTo>
                      <a:pt x="356" y="162"/>
                    </a:lnTo>
                    <a:lnTo>
                      <a:pt x="356" y="162"/>
                    </a:lnTo>
                    <a:lnTo>
                      <a:pt x="352" y="148"/>
                    </a:lnTo>
                    <a:lnTo>
                      <a:pt x="350" y="130"/>
                    </a:lnTo>
                    <a:lnTo>
                      <a:pt x="350" y="130"/>
                    </a:lnTo>
                    <a:lnTo>
                      <a:pt x="352" y="114"/>
                    </a:lnTo>
                    <a:lnTo>
                      <a:pt x="356" y="100"/>
                    </a:lnTo>
                    <a:lnTo>
                      <a:pt x="356" y="100"/>
                    </a:lnTo>
                    <a:lnTo>
                      <a:pt x="362" y="86"/>
                    </a:lnTo>
                    <a:lnTo>
                      <a:pt x="370" y="76"/>
                    </a:lnTo>
                    <a:lnTo>
                      <a:pt x="370" y="76"/>
                    </a:lnTo>
                    <a:lnTo>
                      <a:pt x="382" y="66"/>
                    </a:lnTo>
                    <a:lnTo>
                      <a:pt x="394" y="58"/>
                    </a:lnTo>
                    <a:lnTo>
                      <a:pt x="394" y="58"/>
                    </a:lnTo>
                    <a:lnTo>
                      <a:pt x="408" y="54"/>
                    </a:lnTo>
                    <a:lnTo>
                      <a:pt x="424" y="52"/>
                    </a:lnTo>
                    <a:lnTo>
                      <a:pt x="424" y="52"/>
                    </a:lnTo>
                    <a:close/>
                    <a:moveTo>
                      <a:pt x="120" y="56"/>
                    </a:moveTo>
                    <a:lnTo>
                      <a:pt x="120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66"/>
                    </a:lnTo>
                    <a:lnTo>
                      <a:pt x="142" y="58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6" y="52"/>
                    </a:lnTo>
                    <a:lnTo>
                      <a:pt x="166" y="52"/>
                    </a:lnTo>
                    <a:lnTo>
                      <a:pt x="182" y="54"/>
                    </a:lnTo>
                    <a:lnTo>
                      <a:pt x="194" y="58"/>
                    </a:lnTo>
                    <a:lnTo>
                      <a:pt x="194" y="58"/>
                    </a:lnTo>
                    <a:lnTo>
                      <a:pt x="202" y="62"/>
                    </a:lnTo>
                    <a:lnTo>
                      <a:pt x="210" y="70"/>
                    </a:lnTo>
                    <a:lnTo>
                      <a:pt x="210" y="70"/>
                    </a:lnTo>
                    <a:lnTo>
                      <a:pt x="214" y="78"/>
                    </a:lnTo>
                    <a:lnTo>
                      <a:pt x="218" y="88"/>
                    </a:lnTo>
                    <a:lnTo>
                      <a:pt x="218" y="88"/>
                    </a:lnTo>
                    <a:lnTo>
                      <a:pt x="220" y="100"/>
                    </a:lnTo>
                    <a:lnTo>
                      <a:pt x="220" y="114"/>
                    </a:lnTo>
                    <a:lnTo>
                      <a:pt x="220" y="204"/>
                    </a:lnTo>
                    <a:lnTo>
                      <a:pt x="180" y="204"/>
                    </a:lnTo>
                    <a:lnTo>
                      <a:pt x="180" y="122"/>
                    </a:lnTo>
                    <a:lnTo>
                      <a:pt x="180" y="122"/>
                    </a:lnTo>
                    <a:lnTo>
                      <a:pt x="178" y="106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70" y="90"/>
                    </a:lnTo>
                    <a:lnTo>
                      <a:pt x="166" y="88"/>
                    </a:lnTo>
                    <a:lnTo>
                      <a:pt x="160" y="86"/>
                    </a:lnTo>
                    <a:lnTo>
                      <a:pt x="154" y="84"/>
                    </a:lnTo>
                    <a:lnTo>
                      <a:pt x="154" y="84"/>
                    </a:lnTo>
                    <a:lnTo>
                      <a:pt x="146" y="86"/>
                    </a:lnTo>
                    <a:lnTo>
                      <a:pt x="140" y="88"/>
                    </a:lnTo>
                    <a:lnTo>
                      <a:pt x="134" y="90"/>
                    </a:lnTo>
                    <a:lnTo>
                      <a:pt x="130" y="94"/>
                    </a:lnTo>
                    <a:lnTo>
                      <a:pt x="130" y="94"/>
                    </a:lnTo>
                    <a:lnTo>
                      <a:pt x="126" y="100"/>
                    </a:lnTo>
                    <a:lnTo>
                      <a:pt x="124" y="108"/>
                    </a:lnTo>
                    <a:lnTo>
                      <a:pt x="122" y="128"/>
                    </a:lnTo>
                    <a:lnTo>
                      <a:pt x="122" y="204"/>
                    </a:lnTo>
                    <a:lnTo>
                      <a:pt x="82" y="204"/>
                    </a:lnTo>
                    <a:lnTo>
                      <a:pt x="82" y="56"/>
                    </a:lnTo>
                    <a:lnTo>
                      <a:pt x="120" y="56"/>
                    </a:lnTo>
                    <a:lnTo>
                      <a:pt x="120" y="56"/>
                    </a:lnTo>
                    <a:close/>
                    <a:moveTo>
                      <a:pt x="334" y="56"/>
                    </a:moveTo>
                    <a:lnTo>
                      <a:pt x="334" y="84"/>
                    </a:lnTo>
                    <a:lnTo>
                      <a:pt x="306" y="84"/>
                    </a:lnTo>
                    <a:lnTo>
                      <a:pt x="306" y="156"/>
                    </a:lnTo>
                    <a:lnTo>
                      <a:pt x="306" y="156"/>
                    </a:lnTo>
                    <a:lnTo>
                      <a:pt x="306" y="166"/>
                    </a:lnTo>
                    <a:lnTo>
                      <a:pt x="308" y="170"/>
                    </a:lnTo>
                    <a:lnTo>
                      <a:pt x="308" y="170"/>
                    </a:lnTo>
                    <a:lnTo>
                      <a:pt x="314" y="174"/>
                    </a:lnTo>
                    <a:lnTo>
                      <a:pt x="322" y="174"/>
                    </a:lnTo>
                    <a:lnTo>
                      <a:pt x="322" y="174"/>
                    </a:lnTo>
                    <a:lnTo>
                      <a:pt x="328" y="174"/>
                    </a:lnTo>
                    <a:lnTo>
                      <a:pt x="328" y="174"/>
                    </a:lnTo>
                    <a:lnTo>
                      <a:pt x="334" y="172"/>
                    </a:lnTo>
                    <a:lnTo>
                      <a:pt x="334" y="204"/>
                    </a:lnTo>
                    <a:lnTo>
                      <a:pt x="334" y="204"/>
                    </a:lnTo>
                    <a:lnTo>
                      <a:pt x="324" y="206"/>
                    </a:lnTo>
                    <a:lnTo>
                      <a:pt x="324" y="206"/>
                    </a:lnTo>
                    <a:lnTo>
                      <a:pt x="312" y="206"/>
                    </a:lnTo>
                    <a:lnTo>
                      <a:pt x="312" y="206"/>
                    </a:lnTo>
                    <a:lnTo>
                      <a:pt x="294" y="204"/>
                    </a:lnTo>
                    <a:lnTo>
                      <a:pt x="294" y="204"/>
                    </a:lnTo>
                    <a:lnTo>
                      <a:pt x="286" y="202"/>
                    </a:lnTo>
                    <a:lnTo>
                      <a:pt x="278" y="200"/>
                    </a:lnTo>
                    <a:lnTo>
                      <a:pt x="278" y="200"/>
                    </a:lnTo>
                    <a:lnTo>
                      <a:pt x="272" y="194"/>
                    </a:lnTo>
                    <a:lnTo>
                      <a:pt x="268" y="188"/>
                    </a:lnTo>
                    <a:lnTo>
                      <a:pt x="268" y="188"/>
                    </a:lnTo>
                    <a:lnTo>
                      <a:pt x="266" y="182"/>
                    </a:lnTo>
                    <a:lnTo>
                      <a:pt x="264" y="170"/>
                    </a:lnTo>
                    <a:lnTo>
                      <a:pt x="264" y="84"/>
                    </a:lnTo>
                    <a:lnTo>
                      <a:pt x="240" y="84"/>
                    </a:lnTo>
                    <a:lnTo>
                      <a:pt x="240" y="56"/>
                    </a:lnTo>
                    <a:lnTo>
                      <a:pt x="264" y="56"/>
                    </a:lnTo>
                    <a:lnTo>
                      <a:pt x="264" y="12"/>
                    </a:lnTo>
                    <a:lnTo>
                      <a:pt x="306" y="12"/>
                    </a:lnTo>
                    <a:lnTo>
                      <a:pt x="306" y="56"/>
                    </a:lnTo>
                    <a:lnTo>
                      <a:pt x="334" y="56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295EA212-586E-495C-8BAC-233F56AB3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3138" y="2781300"/>
                <a:ext cx="5454650" cy="1108075"/>
              </a:xfrm>
              <a:custGeom>
                <a:avLst/>
                <a:gdLst>
                  <a:gd name="T0" fmla="*/ 3292 w 3436"/>
                  <a:gd name="T1" fmla="*/ 536 h 698"/>
                  <a:gd name="T2" fmla="*/ 3202 w 3436"/>
                  <a:gd name="T3" fmla="*/ 698 h 698"/>
                  <a:gd name="T4" fmla="*/ 3220 w 3436"/>
                  <a:gd name="T5" fmla="*/ 332 h 698"/>
                  <a:gd name="T6" fmla="*/ 3368 w 3436"/>
                  <a:gd name="T7" fmla="*/ 292 h 698"/>
                  <a:gd name="T8" fmla="*/ 3202 w 3436"/>
                  <a:gd name="T9" fmla="*/ 222 h 698"/>
                  <a:gd name="T10" fmla="*/ 3104 w 3436"/>
                  <a:gd name="T11" fmla="*/ 404 h 698"/>
                  <a:gd name="T12" fmla="*/ 3182 w 3436"/>
                  <a:gd name="T13" fmla="*/ 574 h 698"/>
                  <a:gd name="T14" fmla="*/ 3054 w 3436"/>
                  <a:gd name="T15" fmla="*/ 646 h 698"/>
                  <a:gd name="T16" fmla="*/ 2968 w 3436"/>
                  <a:gd name="T17" fmla="*/ 460 h 698"/>
                  <a:gd name="T18" fmla="*/ 3072 w 3436"/>
                  <a:gd name="T19" fmla="*/ 262 h 698"/>
                  <a:gd name="T20" fmla="*/ 1782 w 3436"/>
                  <a:gd name="T21" fmla="*/ 578 h 698"/>
                  <a:gd name="T22" fmla="*/ 1932 w 3436"/>
                  <a:gd name="T23" fmla="*/ 642 h 698"/>
                  <a:gd name="T24" fmla="*/ 1782 w 3436"/>
                  <a:gd name="T25" fmla="*/ 404 h 698"/>
                  <a:gd name="T26" fmla="*/ 1782 w 3436"/>
                  <a:gd name="T27" fmla="*/ 330 h 698"/>
                  <a:gd name="T28" fmla="*/ 1950 w 3436"/>
                  <a:gd name="T29" fmla="*/ 292 h 698"/>
                  <a:gd name="T30" fmla="*/ 1782 w 3436"/>
                  <a:gd name="T31" fmla="*/ 488 h 698"/>
                  <a:gd name="T32" fmla="*/ 2138 w 3436"/>
                  <a:gd name="T33" fmla="*/ 264 h 698"/>
                  <a:gd name="T34" fmla="*/ 2346 w 3436"/>
                  <a:gd name="T35" fmla="*/ 230 h 698"/>
                  <a:gd name="T36" fmla="*/ 2478 w 3436"/>
                  <a:gd name="T37" fmla="*/ 376 h 698"/>
                  <a:gd name="T38" fmla="*/ 2328 w 3436"/>
                  <a:gd name="T39" fmla="*/ 362 h 698"/>
                  <a:gd name="T40" fmla="*/ 2196 w 3436"/>
                  <a:gd name="T41" fmla="*/ 424 h 698"/>
                  <a:gd name="T42" fmla="*/ 2684 w 3436"/>
                  <a:gd name="T43" fmla="*/ 680 h 698"/>
                  <a:gd name="T44" fmla="*/ 2544 w 3436"/>
                  <a:gd name="T45" fmla="*/ 506 h 698"/>
                  <a:gd name="T46" fmla="*/ 2608 w 3436"/>
                  <a:gd name="T47" fmla="*/ 292 h 698"/>
                  <a:gd name="T48" fmla="*/ 2800 w 3436"/>
                  <a:gd name="T49" fmla="*/ 224 h 698"/>
                  <a:gd name="T50" fmla="*/ 2848 w 3436"/>
                  <a:gd name="T51" fmla="*/ 372 h 698"/>
                  <a:gd name="T52" fmla="*/ 2712 w 3436"/>
                  <a:gd name="T53" fmla="*/ 364 h 698"/>
                  <a:gd name="T54" fmla="*/ 2712 w 3436"/>
                  <a:gd name="T55" fmla="*/ 556 h 698"/>
                  <a:gd name="T56" fmla="*/ 2852 w 3436"/>
                  <a:gd name="T57" fmla="*/ 544 h 698"/>
                  <a:gd name="T58" fmla="*/ 2774 w 3436"/>
                  <a:gd name="T59" fmla="*/ 698 h 698"/>
                  <a:gd name="T60" fmla="*/ 1690 w 3436"/>
                  <a:gd name="T61" fmla="*/ 386 h 698"/>
                  <a:gd name="T62" fmla="*/ 1746 w 3436"/>
                  <a:gd name="T63" fmla="*/ 570 h 698"/>
                  <a:gd name="T64" fmla="*/ 1634 w 3436"/>
                  <a:gd name="T65" fmla="*/ 646 h 698"/>
                  <a:gd name="T66" fmla="*/ 1548 w 3436"/>
                  <a:gd name="T67" fmla="*/ 460 h 698"/>
                  <a:gd name="T68" fmla="*/ 1652 w 3436"/>
                  <a:gd name="T69" fmla="*/ 262 h 698"/>
                  <a:gd name="T70" fmla="*/ 1258 w 3436"/>
                  <a:gd name="T71" fmla="*/ 576 h 698"/>
                  <a:gd name="T72" fmla="*/ 1360 w 3436"/>
                  <a:gd name="T73" fmla="*/ 412 h 698"/>
                  <a:gd name="T74" fmla="*/ 1274 w 3436"/>
                  <a:gd name="T75" fmla="*/ 226 h 698"/>
                  <a:gd name="T76" fmla="*/ 1490 w 3436"/>
                  <a:gd name="T77" fmla="*/ 402 h 698"/>
                  <a:gd name="T78" fmla="*/ 1400 w 3436"/>
                  <a:gd name="T79" fmla="*/ 658 h 698"/>
                  <a:gd name="T80" fmla="*/ 1214 w 3436"/>
                  <a:gd name="T81" fmla="*/ 352 h 698"/>
                  <a:gd name="T82" fmla="*/ 1180 w 3436"/>
                  <a:gd name="T83" fmla="*/ 542 h 698"/>
                  <a:gd name="T84" fmla="*/ 1168 w 3436"/>
                  <a:gd name="T85" fmla="*/ 680 h 698"/>
                  <a:gd name="T86" fmla="*/ 1030 w 3436"/>
                  <a:gd name="T87" fmla="*/ 520 h 698"/>
                  <a:gd name="T88" fmla="*/ 1078 w 3436"/>
                  <a:gd name="T89" fmla="*/ 308 h 698"/>
                  <a:gd name="T90" fmla="*/ 1248 w 3436"/>
                  <a:gd name="T91" fmla="*/ 224 h 698"/>
                  <a:gd name="T92" fmla="*/ 1024 w 3436"/>
                  <a:gd name="T93" fmla="*/ 460 h 698"/>
                  <a:gd name="T94" fmla="*/ 858 w 3436"/>
                  <a:gd name="T95" fmla="*/ 288 h 698"/>
                  <a:gd name="T96" fmla="*/ 694 w 3436"/>
                  <a:gd name="T97" fmla="*/ 344 h 698"/>
                  <a:gd name="T98" fmla="*/ 802 w 3436"/>
                  <a:gd name="T99" fmla="*/ 484 h 698"/>
                  <a:gd name="T100" fmla="*/ 720 w 3436"/>
                  <a:gd name="T101" fmla="*/ 698 h 698"/>
                  <a:gd name="T102" fmla="*/ 472 w 3436"/>
                  <a:gd name="T103" fmla="*/ 2 h 698"/>
                  <a:gd name="T104" fmla="*/ 694 w 3436"/>
                  <a:gd name="T105" fmla="*/ 222 h 698"/>
                  <a:gd name="T106" fmla="*/ 524 w 3436"/>
                  <a:gd name="T107" fmla="*/ 292 h 698"/>
                  <a:gd name="T108" fmla="*/ 524 w 3436"/>
                  <a:gd name="T109" fmla="*/ 628 h 698"/>
                  <a:gd name="T110" fmla="*/ 694 w 3436"/>
                  <a:gd name="T111" fmla="*/ 576 h 698"/>
                  <a:gd name="T112" fmla="*/ 592 w 3436"/>
                  <a:gd name="T113" fmla="*/ 416 h 698"/>
                  <a:gd name="T114" fmla="*/ 134 w 3436"/>
                  <a:gd name="T115" fmla="*/ 264 h 698"/>
                  <a:gd name="T116" fmla="*/ 0 w 3436"/>
                  <a:gd name="T117" fmla="*/ 2 h 698"/>
                  <a:gd name="T118" fmla="*/ 466 w 3436"/>
                  <a:gd name="T119" fmla="*/ 52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436" h="698">
                    <a:moveTo>
                      <a:pt x="3202" y="698"/>
                    </a:moveTo>
                    <a:lnTo>
                      <a:pt x="3202" y="578"/>
                    </a:lnTo>
                    <a:lnTo>
                      <a:pt x="3202" y="578"/>
                    </a:lnTo>
                    <a:lnTo>
                      <a:pt x="3208" y="578"/>
                    </a:lnTo>
                    <a:lnTo>
                      <a:pt x="3208" y="578"/>
                    </a:lnTo>
                    <a:lnTo>
                      <a:pt x="3220" y="576"/>
                    </a:lnTo>
                    <a:lnTo>
                      <a:pt x="3230" y="574"/>
                    </a:lnTo>
                    <a:lnTo>
                      <a:pt x="3240" y="572"/>
                    </a:lnTo>
                    <a:lnTo>
                      <a:pt x="3252" y="566"/>
                    </a:lnTo>
                    <a:lnTo>
                      <a:pt x="3272" y="554"/>
                    </a:lnTo>
                    <a:lnTo>
                      <a:pt x="3292" y="536"/>
                    </a:lnTo>
                    <a:lnTo>
                      <a:pt x="3370" y="624"/>
                    </a:lnTo>
                    <a:lnTo>
                      <a:pt x="3370" y="624"/>
                    </a:lnTo>
                    <a:lnTo>
                      <a:pt x="3352" y="642"/>
                    </a:lnTo>
                    <a:lnTo>
                      <a:pt x="3332" y="658"/>
                    </a:lnTo>
                    <a:lnTo>
                      <a:pt x="3312" y="670"/>
                    </a:lnTo>
                    <a:lnTo>
                      <a:pt x="3290" y="680"/>
                    </a:lnTo>
                    <a:lnTo>
                      <a:pt x="3270" y="688"/>
                    </a:lnTo>
                    <a:lnTo>
                      <a:pt x="3248" y="694"/>
                    </a:lnTo>
                    <a:lnTo>
                      <a:pt x="3224" y="698"/>
                    </a:lnTo>
                    <a:lnTo>
                      <a:pt x="3202" y="698"/>
                    </a:lnTo>
                    <a:lnTo>
                      <a:pt x="3202" y="698"/>
                    </a:lnTo>
                    <a:close/>
                    <a:moveTo>
                      <a:pt x="3202" y="488"/>
                    </a:moveTo>
                    <a:lnTo>
                      <a:pt x="3202" y="404"/>
                    </a:lnTo>
                    <a:lnTo>
                      <a:pt x="3300" y="404"/>
                    </a:lnTo>
                    <a:lnTo>
                      <a:pt x="3300" y="404"/>
                    </a:lnTo>
                    <a:lnTo>
                      <a:pt x="3294" y="388"/>
                    </a:lnTo>
                    <a:lnTo>
                      <a:pt x="3288" y="374"/>
                    </a:lnTo>
                    <a:lnTo>
                      <a:pt x="3278" y="360"/>
                    </a:lnTo>
                    <a:lnTo>
                      <a:pt x="3266" y="350"/>
                    </a:lnTo>
                    <a:lnTo>
                      <a:pt x="3252" y="342"/>
                    </a:lnTo>
                    <a:lnTo>
                      <a:pt x="3236" y="336"/>
                    </a:lnTo>
                    <a:lnTo>
                      <a:pt x="3220" y="332"/>
                    </a:lnTo>
                    <a:lnTo>
                      <a:pt x="3202" y="330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26" y="224"/>
                    </a:lnTo>
                    <a:lnTo>
                      <a:pt x="3250" y="226"/>
                    </a:lnTo>
                    <a:lnTo>
                      <a:pt x="3272" y="232"/>
                    </a:lnTo>
                    <a:lnTo>
                      <a:pt x="3294" y="240"/>
                    </a:lnTo>
                    <a:lnTo>
                      <a:pt x="3314" y="250"/>
                    </a:lnTo>
                    <a:lnTo>
                      <a:pt x="3334" y="262"/>
                    </a:lnTo>
                    <a:lnTo>
                      <a:pt x="3352" y="276"/>
                    </a:lnTo>
                    <a:lnTo>
                      <a:pt x="3368" y="292"/>
                    </a:lnTo>
                    <a:lnTo>
                      <a:pt x="3382" y="310"/>
                    </a:lnTo>
                    <a:lnTo>
                      <a:pt x="3396" y="330"/>
                    </a:lnTo>
                    <a:lnTo>
                      <a:pt x="3408" y="352"/>
                    </a:lnTo>
                    <a:lnTo>
                      <a:pt x="3418" y="374"/>
                    </a:lnTo>
                    <a:lnTo>
                      <a:pt x="3426" y="398"/>
                    </a:lnTo>
                    <a:lnTo>
                      <a:pt x="3430" y="424"/>
                    </a:lnTo>
                    <a:lnTo>
                      <a:pt x="3434" y="452"/>
                    </a:lnTo>
                    <a:lnTo>
                      <a:pt x="3436" y="482"/>
                    </a:lnTo>
                    <a:lnTo>
                      <a:pt x="3436" y="488"/>
                    </a:lnTo>
                    <a:lnTo>
                      <a:pt x="3202" y="488"/>
                    </a:lnTo>
                    <a:close/>
                    <a:moveTo>
                      <a:pt x="3202" y="222"/>
                    </a:moveTo>
                    <a:lnTo>
                      <a:pt x="3202" y="330"/>
                    </a:lnTo>
                    <a:lnTo>
                      <a:pt x="3202" y="330"/>
                    </a:lnTo>
                    <a:lnTo>
                      <a:pt x="3202" y="330"/>
                    </a:lnTo>
                    <a:lnTo>
                      <a:pt x="3184" y="332"/>
                    </a:lnTo>
                    <a:lnTo>
                      <a:pt x="3166" y="334"/>
                    </a:lnTo>
                    <a:lnTo>
                      <a:pt x="3152" y="340"/>
                    </a:lnTo>
                    <a:lnTo>
                      <a:pt x="3138" y="350"/>
                    </a:lnTo>
                    <a:lnTo>
                      <a:pt x="3126" y="360"/>
                    </a:lnTo>
                    <a:lnTo>
                      <a:pt x="3116" y="372"/>
                    </a:lnTo>
                    <a:lnTo>
                      <a:pt x="3108" y="386"/>
                    </a:lnTo>
                    <a:lnTo>
                      <a:pt x="3104" y="404"/>
                    </a:lnTo>
                    <a:lnTo>
                      <a:pt x="3202" y="404"/>
                    </a:lnTo>
                    <a:lnTo>
                      <a:pt x="3202" y="488"/>
                    </a:lnTo>
                    <a:lnTo>
                      <a:pt x="3096" y="488"/>
                    </a:lnTo>
                    <a:lnTo>
                      <a:pt x="3096" y="488"/>
                    </a:lnTo>
                    <a:lnTo>
                      <a:pt x="3102" y="506"/>
                    </a:lnTo>
                    <a:lnTo>
                      <a:pt x="3110" y="524"/>
                    </a:lnTo>
                    <a:lnTo>
                      <a:pt x="3122" y="540"/>
                    </a:lnTo>
                    <a:lnTo>
                      <a:pt x="3134" y="552"/>
                    </a:lnTo>
                    <a:lnTo>
                      <a:pt x="3148" y="562"/>
                    </a:lnTo>
                    <a:lnTo>
                      <a:pt x="3164" y="570"/>
                    </a:lnTo>
                    <a:lnTo>
                      <a:pt x="3182" y="574"/>
                    </a:lnTo>
                    <a:lnTo>
                      <a:pt x="3202" y="57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202" y="698"/>
                    </a:lnTo>
                    <a:lnTo>
                      <a:pt x="3178" y="698"/>
                    </a:lnTo>
                    <a:lnTo>
                      <a:pt x="3156" y="694"/>
                    </a:lnTo>
                    <a:lnTo>
                      <a:pt x="3134" y="688"/>
                    </a:lnTo>
                    <a:lnTo>
                      <a:pt x="3112" y="680"/>
                    </a:lnTo>
                    <a:lnTo>
                      <a:pt x="3092" y="672"/>
                    </a:lnTo>
                    <a:lnTo>
                      <a:pt x="3072" y="660"/>
                    </a:lnTo>
                    <a:lnTo>
                      <a:pt x="3054" y="646"/>
                    </a:lnTo>
                    <a:lnTo>
                      <a:pt x="3036" y="630"/>
                    </a:lnTo>
                    <a:lnTo>
                      <a:pt x="3036" y="630"/>
                    </a:lnTo>
                    <a:lnTo>
                      <a:pt x="3020" y="612"/>
                    </a:lnTo>
                    <a:lnTo>
                      <a:pt x="3006" y="592"/>
                    </a:lnTo>
                    <a:lnTo>
                      <a:pt x="2994" y="572"/>
                    </a:lnTo>
                    <a:lnTo>
                      <a:pt x="2986" y="552"/>
                    </a:lnTo>
                    <a:lnTo>
                      <a:pt x="2978" y="530"/>
                    </a:lnTo>
                    <a:lnTo>
                      <a:pt x="2972" y="506"/>
                    </a:lnTo>
                    <a:lnTo>
                      <a:pt x="2968" y="484"/>
                    </a:lnTo>
                    <a:lnTo>
                      <a:pt x="2968" y="460"/>
                    </a:lnTo>
                    <a:lnTo>
                      <a:pt x="2968" y="460"/>
                    </a:lnTo>
                    <a:lnTo>
                      <a:pt x="2968" y="436"/>
                    </a:lnTo>
                    <a:lnTo>
                      <a:pt x="2972" y="414"/>
                    </a:lnTo>
                    <a:lnTo>
                      <a:pt x="2978" y="390"/>
                    </a:lnTo>
                    <a:lnTo>
                      <a:pt x="2986" y="368"/>
                    </a:lnTo>
                    <a:lnTo>
                      <a:pt x="2994" y="348"/>
                    </a:lnTo>
                    <a:lnTo>
                      <a:pt x="3006" y="328"/>
                    </a:lnTo>
                    <a:lnTo>
                      <a:pt x="3020" y="310"/>
                    </a:lnTo>
                    <a:lnTo>
                      <a:pt x="3036" y="292"/>
                    </a:lnTo>
                    <a:lnTo>
                      <a:pt x="3036" y="292"/>
                    </a:lnTo>
                    <a:lnTo>
                      <a:pt x="3054" y="276"/>
                    </a:lnTo>
                    <a:lnTo>
                      <a:pt x="3072" y="262"/>
                    </a:lnTo>
                    <a:lnTo>
                      <a:pt x="3092" y="250"/>
                    </a:lnTo>
                    <a:lnTo>
                      <a:pt x="3112" y="240"/>
                    </a:lnTo>
                    <a:lnTo>
                      <a:pt x="3134" y="232"/>
                    </a:lnTo>
                    <a:lnTo>
                      <a:pt x="3156" y="226"/>
                    </a:lnTo>
                    <a:lnTo>
                      <a:pt x="3178" y="224"/>
                    </a:lnTo>
                    <a:lnTo>
                      <a:pt x="3202" y="222"/>
                    </a:lnTo>
                    <a:lnTo>
                      <a:pt x="3202" y="222"/>
                    </a:lnTo>
                    <a:lnTo>
                      <a:pt x="3202" y="222"/>
                    </a:lnTo>
                    <a:close/>
                    <a:moveTo>
                      <a:pt x="1782" y="698"/>
                    </a:moveTo>
                    <a:lnTo>
                      <a:pt x="1782" y="578"/>
                    </a:lnTo>
                    <a:lnTo>
                      <a:pt x="1782" y="578"/>
                    </a:lnTo>
                    <a:lnTo>
                      <a:pt x="1788" y="578"/>
                    </a:lnTo>
                    <a:lnTo>
                      <a:pt x="1788" y="578"/>
                    </a:lnTo>
                    <a:lnTo>
                      <a:pt x="1800" y="576"/>
                    </a:lnTo>
                    <a:lnTo>
                      <a:pt x="1812" y="574"/>
                    </a:lnTo>
                    <a:lnTo>
                      <a:pt x="1822" y="572"/>
                    </a:lnTo>
                    <a:lnTo>
                      <a:pt x="1832" y="566"/>
                    </a:lnTo>
                    <a:lnTo>
                      <a:pt x="1852" y="554"/>
                    </a:lnTo>
                    <a:lnTo>
                      <a:pt x="1874" y="536"/>
                    </a:lnTo>
                    <a:lnTo>
                      <a:pt x="1952" y="624"/>
                    </a:lnTo>
                    <a:lnTo>
                      <a:pt x="1952" y="624"/>
                    </a:lnTo>
                    <a:lnTo>
                      <a:pt x="1932" y="642"/>
                    </a:lnTo>
                    <a:lnTo>
                      <a:pt x="1912" y="658"/>
                    </a:lnTo>
                    <a:lnTo>
                      <a:pt x="1892" y="670"/>
                    </a:lnTo>
                    <a:lnTo>
                      <a:pt x="1872" y="680"/>
                    </a:lnTo>
                    <a:lnTo>
                      <a:pt x="1850" y="688"/>
                    </a:lnTo>
                    <a:lnTo>
                      <a:pt x="1828" y="694"/>
                    </a:lnTo>
                    <a:lnTo>
                      <a:pt x="1806" y="69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82" y="698"/>
                    </a:lnTo>
                    <a:close/>
                    <a:moveTo>
                      <a:pt x="1782" y="488"/>
                    </a:moveTo>
                    <a:lnTo>
                      <a:pt x="1782" y="404"/>
                    </a:lnTo>
                    <a:lnTo>
                      <a:pt x="1880" y="404"/>
                    </a:lnTo>
                    <a:lnTo>
                      <a:pt x="1880" y="404"/>
                    </a:lnTo>
                    <a:lnTo>
                      <a:pt x="1876" y="388"/>
                    </a:lnTo>
                    <a:lnTo>
                      <a:pt x="1868" y="372"/>
                    </a:lnTo>
                    <a:lnTo>
                      <a:pt x="1858" y="360"/>
                    </a:lnTo>
                    <a:lnTo>
                      <a:pt x="1846" y="350"/>
                    </a:lnTo>
                    <a:lnTo>
                      <a:pt x="1834" y="342"/>
                    </a:lnTo>
                    <a:lnTo>
                      <a:pt x="1818" y="336"/>
                    </a:lnTo>
                    <a:lnTo>
                      <a:pt x="1800" y="332"/>
                    </a:lnTo>
                    <a:lnTo>
                      <a:pt x="1782" y="330"/>
                    </a:lnTo>
                    <a:lnTo>
                      <a:pt x="1782" y="330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782" y="222"/>
                    </a:lnTo>
                    <a:lnTo>
                      <a:pt x="1806" y="224"/>
                    </a:lnTo>
                    <a:lnTo>
                      <a:pt x="1830" y="226"/>
                    </a:lnTo>
                    <a:lnTo>
                      <a:pt x="1854" y="232"/>
                    </a:lnTo>
                    <a:lnTo>
                      <a:pt x="1874" y="240"/>
                    </a:lnTo>
                    <a:lnTo>
                      <a:pt x="1896" y="250"/>
                    </a:lnTo>
                    <a:lnTo>
                      <a:pt x="1914" y="262"/>
                    </a:lnTo>
                    <a:lnTo>
                      <a:pt x="1932" y="276"/>
                    </a:lnTo>
                    <a:lnTo>
                      <a:pt x="1950" y="292"/>
                    </a:lnTo>
                    <a:lnTo>
                      <a:pt x="1964" y="310"/>
                    </a:lnTo>
                    <a:lnTo>
                      <a:pt x="1978" y="330"/>
                    </a:lnTo>
                    <a:lnTo>
                      <a:pt x="1988" y="352"/>
                    </a:lnTo>
                    <a:lnTo>
                      <a:pt x="1998" y="374"/>
                    </a:lnTo>
                    <a:lnTo>
                      <a:pt x="2006" y="398"/>
                    </a:lnTo>
                    <a:lnTo>
                      <a:pt x="2012" y="424"/>
                    </a:lnTo>
                    <a:lnTo>
                      <a:pt x="2016" y="452"/>
                    </a:lnTo>
                    <a:lnTo>
                      <a:pt x="2016" y="482"/>
                    </a:lnTo>
                    <a:lnTo>
                      <a:pt x="2016" y="488"/>
                    </a:lnTo>
                    <a:lnTo>
                      <a:pt x="1782" y="488"/>
                    </a:lnTo>
                    <a:lnTo>
                      <a:pt x="1782" y="488"/>
                    </a:lnTo>
                    <a:close/>
                    <a:moveTo>
                      <a:pt x="2070" y="448"/>
                    </a:moveTo>
                    <a:lnTo>
                      <a:pt x="2070" y="448"/>
                    </a:lnTo>
                    <a:lnTo>
                      <a:pt x="2072" y="420"/>
                    </a:lnTo>
                    <a:lnTo>
                      <a:pt x="2074" y="396"/>
                    </a:lnTo>
                    <a:lnTo>
                      <a:pt x="2078" y="372"/>
                    </a:lnTo>
                    <a:lnTo>
                      <a:pt x="2084" y="350"/>
                    </a:lnTo>
                    <a:lnTo>
                      <a:pt x="2092" y="328"/>
                    </a:lnTo>
                    <a:lnTo>
                      <a:pt x="2100" y="310"/>
                    </a:lnTo>
                    <a:lnTo>
                      <a:pt x="2112" y="294"/>
                    </a:lnTo>
                    <a:lnTo>
                      <a:pt x="2124" y="278"/>
                    </a:lnTo>
                    <a:lnTo>
                      <a:pt x="2138" y="264"/>
                    </a:lnTo>
                    <a:lnTo>
                      <a:pt x="2154" y="254"/>
                    </a:lnTo>
                    <a:lnTo>
                      <a:pt x="2170" y="244"/>
                    </a:lnTo>
                    <a:lnTo>
                      <a:pt x="2190" y="236"/>
                    </a:lnTo>
                    <a:lnTo>
                      <a:pt x="2210" y="230"/>
                    </a:lnTo>
                    <a:lnTo>
                      <a:pt x="2232" y="224"/>
                    </a:lnTo>
                    <a:lnTo>
                      <a:pt x="2256" y="222"/>
                    </a:lnTo>
                    <a:lnTo>
                      <a:pt x="2282" y="220"/>
                    </a:lnTo>
                    <a:lnTo>
                      <a:pt x="2282" y="220"/>
                    </a:lnTo>
                    <a:lnTo>
                      <a:pt x="2304" y="222"/>
                    </a:lnTo>
                    <a:lnTo>
                      <a:pt x="2326" y="226"/>
                    </a:lnTo>
                    <a:lnTo>
                      <a:pt x="2346" y="230"/>
                    </a:lnTo>
                    <a:lnTo>
                      <a:pt x="2366" y="238"/>
                    </a:lnTo>
                    <a:lnTo>
                      <a:pt x="2384" y="246"/>
                    </a:lnTo>
                    <a:lnTo>
                      <a:pt x="2402" y="256"/>
                    </a:lnTo>
                    <a:lnTo>
                      <a:pt x="2418" y="268"/>
                    </a:lnTo>
                    <a:lnTo>
                      <a:pt x="2432" y="282"/>
                    </a:lnTo>
                    <a:lnTo>
                      <a:pt x="2432" y="282"/>
                    </a:lnTo>
                    <a:lnTo>
                      <a:pt x="2446" y="300"/>
                    </a:lnTo>
                    <a:lnTo>
                      <a:pt x="2458" y="318"/>
                    </a:lnTo>
                    <a:lnTo>
                      <a:pt x="2468" y="336"/>
                    </a:lnTo>
                    <a:lnTo>
                      <a:pt x="2474" y="356"/>
                    </a:lnTo>
                    <a:lnTo>
                      <a:pt x="2478" y="376"/>
                    </a:lnTo>
                    <a:lnTo>
                      <a:pt x="2480" y="398"/>
                    </a:lnTo>
                    <a:lnTo>
                      <a:pt x="2482" y="448"/>
                    </a:lnTo>
                    <a:lnTo>
                      <a:pt x="2482" y="686"/>
                    </a:lnTo>
                    <a:lnTo>
                      <a:pt x="2360" y="686"/>
                    </a:lnTo>
                    <a:lnTo>
                      <a:pt x="2360" y="448"/>
                    </a:lnTo>
                    <a:lnTo>
                      <a:pt x="2360" y="448"/>
                    </a:lnTo>
                    <a:lnTo>
                      <a:pt x="2358" y="424"/>
                    </a:lnTo>
                    <a:lnTo>
                      <a:pt x="2354" y="404"/>
                    </a:lnTo>
                    <a:lnTo>
                      <a:pt x="2348" y="388"/>
                    </a:lnTo>
                    <a:lnTo>
                      <a:pt x="2340" y="372"/>
                    </a:lnTo>
                    <a:lnTo>
                      <a:pt x="2328" y="362"/>
                    </a:lnTo>
                    <a:lnTo>
                      <a:pt x="2314" y="354"/>
                    </a:lnTo>
                    <a:lnTo>
                      <a:pt x="2296" y="350"/>
                    </a:lnTo>
                    <a:lnTo>
                      <a:pt x="2276" y="348"/>
                    </a:lnTo>
                    <a:lnTo>
                      <a:pt x="2276" y="348"/>
                    </a:lnTo>
                    <a:lnTo>
                      <a:pt x="2256" y="350"/>
                    </a:lnTo>
                    <a:lnTo>
                      <a:pt x="2240" y="354"/>
                    </a:lnTo>
                    <a:lnTo>
                      <a:pt x="2226" y="362"/>
                    </a:lnTo>
                    <a:lnTo>
                      <a:pt x="2214" y="372"/>
                    </a:lnTo>
                    <a:lnTo>
                      <a:pt x="2206" y="386"/>
                    </a:lnTo>
                    <a:lnTo>
                      <a:pt x="2200" y="404"/>
                    </a:lnTo>
                    <a:lnTo>
                      <a:pt x="2196" y="424"/>
                    </a:lnTo>
                    <a:lnTo>
                      <a:pt x="2194" y="448"/>
                    </a:lnTo>
                    <a:lnTo>
                      <a:pt x="2194" y="686"/>
                    </a:lnTo>
                    <a:lnTo>
                      <a:pt x="2070" y="686"/>
                    </a:lnTo>
                    <a:lnTo>
                      <a:pt x="2070" y="448"/>
                    </a:lnTo>
                    <a:lnTo>
                      <a:pt x="2070" y="448"/>
                    </a:lnTo>
                    <a:close/>
                    <a:moveTo>
                      <a:pt x="2774" y="698"/>
                    </a:moveTo>
                    <a:lnTo>
                      <a:pt x="2774" y="698"/>
                    </a:lnTo>
                    <a:lnTo>
                      <a:pt x="2750" y="698"/>
                    </a:lnTo>
                    <a:lnTo>
                      <a:pt x="2728" y="694"/>
                    </a:lnTo>
                    <a:lnTo>
                      <a:pt x="2706" y="688"/>
                    </a:lnTo>
                    <a:lnTo>
                      <a:pt x="2684" y="680"/>
                    </a:lnTo>
                    <a:lnTo>
                      <a:pt x="2664" y="672"/>
                    </a:lnTo>
                    <a:lnTo>
                      <a:pt x="2644" y="660"/>
                    </a:lnTo>
                    <a:lnTo>
                      <a:pt x="2626" y="646"/>
                    </a:lnTo>
                    <a:lnTo>
                      <a:pt x="2608" y="630"/>
                    </a:lnTo>
                    <a:lnTo>
                      <a:pt x="2608" y="630"/>
                    </a:lnTo>
                    <a:lnTo>
                      <a:pt x="2592" y="612"/>
                    </a:lnTo>
                    <a:lnTo>
                      <a:pt x="2578" y="592"/>
                    </a:lnTo>
                    <a:lnTo>
                      <a:pt x="2568" y="572"/>
                    </a:lnTo>
                    <a:lnTo>
                      <a:pt x="2558" y="552"/>
                    </a:lnTo>
                    <a:lnTo>
                      <a:pt x="2550" y="530"/>
                    </a:lnTo>
                    <a:lnTo>
                      <a:pt x="2544" y="506"/>
                    </a:lnTo>
                    <a:lnTo>
                      <a:pt x="2540" y="484"/>
                    </a:lnTo>
                    <a:lnTo>
                      <a:pt x="2540" y="460"/>
                    </a:lnTo>
                    <a:lnTo>
                      <a:pt x="2540" y="460"/>
                    </a:lnTo>
                    <a:lnTo>
                      <a:pt x="2540" y="436"/>
                    </a:lnTo>
                    <a:lnTo>
                      <a:pt x="2544" y="414"/>
                    </a:lnTo>
                    <a:lnTo>
                      <a:pt x="2550" y="390"/>
                    </a:lnTo>
                    <a:lnTo>
                      <a:pt x="2558" y="368"/>
                    </a:lnTo>
                    <a:lnTo>
                      <a:pt x="2568" y="348"/>
                    </a:lnTo>
                    <a:lnTo>
                      <a:pt x="2578" y="328"/>
                    </a:lnTo>
                    <a:lnTo>
                      <a:pt x="2592" y="310"/>
                    </a:lnTo>
                    <a:lnTo>
                      <a:pt x="2608" y="292"/>
                    </a:lnTo>
                    <a:lnTo>
                      <a:pt x="2608" y="292"/>
                    </a:lnTo>
                    <a:lnTo>
                      <a:pt x="2626" y="276"/>
                    </a:lnTo>
                    <a:lnTo>
                      <a:pt x="2644" y="262"/>
                    </a:lnTo>
                    <a:lnTo>
                      <a:pt x="2664" y="250"/>
                    </a:lnTo>
                    <a:lnTo>
                      <a:pt x="2684" y="240"/>
                    </a:lnTo>
                    <a:lnTo>
                      <a:pt x="2706" y="232"/>
                    </a:lnTo>
                    <a:lnTo>
                      <a:pt x="2728" y="226"/>
                    </a:lnTo>
                    <a:lnTo>
                      <a:pt x="2750" y="224"/>
                    </a:lnTo>
                    <a:lnTo>
                      <a:pt x="2774" y="222"/>
                    </a:lnTo>
                    <a:lnTo>
                      <a:pt x="2774" y="222"/>
                    </a:lnTo>
                    <a:lnTo>
                      <a:pt x="2800" y="224"/>
                    </a:lnTo>
                    <a:lnTo>
                      <a:pt x="2824" y="228"/>
                    </a:lnTo>
                    <a:lnTo>
                      <a:pt x="2848" y="234"/>
                    </a:lnTo>
                    <a:lnTo>
                      <a:pt x="2870" y="242"/>
                    </a:lnTo>
                    <a:lnTo>
                      <a:pt x="2892" y="254"/>
                    </a:lnTo>
                    <a:lnTo>
                      <a:pt x="2914" y="270"/>
                    </a:lnTo>
                    <a:lnTo>
                      <a:pt x="2934" y="286"/>
                    </a:lnTo>
                    <a:lnTo>
                      <a:pt x="2952" y="306"/>
                    </a:lnTo>
                    <a:lnTo>
                      <a:pt x="2866" y="394"/>
                    </a:lnTo>
                    <a:lnTo>
                      <a:pt x="2866" y="394"/>
                    </a:lnTo>
                    <a:lnTo>
                      <a:pt x="2856" y="382"/>
                    </a:lnTo>
                    <a:lnTo>
                      <a:pt x="2848" y="372"/>
                    </a:lnTo>
                    <a:lnTo>
                      <a:pt x="2836" y="364"/>
                    </a:lnTo>
                    <a:lnTo>
                      <a:pt x="2826" y="356"/>
                    </a:lnTo>
                    <a:lnTo>
                      <a:pt x="2814" y="350"/>
                    </a:lnTo>
                    <a:lnTo>
                      <a:pt x="2802" y="348"/>
                    </a:lnTo>
                    <a:lnTo>
                      <a:pt x="2788" y="346"/>
                    </a:lnTo>
                    <a:lnTo>
                      <a:pt x="2774" y="344"/>
                    </a:lnTo>
                    <a:lnTo>
                      <a:pt x="2774" y="344"/>
                    </a:lnTo>
                    <a:lnTo>
                      <a:pt x="2764" y="344"/>
                    </a:lnTo>
                    <a:lnTo>
                      <a:pt x="2752" y="346"/>
                    </a:lnTo>
                    <a:lnTo>
                      <a:pt x="2730" y="354"/>
                    </a:lnTo>
                    <a:lnTo>
                      <a:pt x="2712" y="364"/>
                    </a:lnTo>
                    <a:lnTo>
                      <a:pt x="2696" y="380"/>
                    </a:lnTo>
                    <a:lnTo>
                      <a:pt x="2682" y="396"/>
                    </a:lnTo>
                    <a:lnTo>
                      <a:pt x="2672" y="418"/>
                    </a:lnTo>
                    <a:lnTo>
                      <a:pt x="2666" y="440"/>
                    </a:lnTo>
                    <a:lnTo>
                      <a:pt x="2664" y="462"/>
                    </a:lnTo>
                    <a:lnTo>
                      <a:pt x="2664" y="462"/>
                    </a:lnTo>
                    <a:lnTo>
                      <a:pt x="2666" y="486"/>
                    </a:lnTo>
                    <a:lnTo>
                      <a:pt x="2672" y="506"/>
                    </a:lnTo>
                    <a:lnTo>
                      <a:pt x="2682" y="526"/>
                    </a:lnTo>
                    <a:lnTo>
                      <a:pt x="2696" y="542"/>
                    </a:lnTo>
                    <a:lnTo>
                      <a:pt x="2712" y="556"/>
                    </a:lnTo>
                    <a:lnTo>
                      <a:pt x="2732" y="566"/>
                    </a:lnTo>
                    <a:lnTo>
                      <a:pt x="2752" y="574"/>
                    </a:lnTo>
                    <a:lnTo>
                      <a:pt x="2774" y="576"/>
                    </a:lnTo>
                    <a:lnTo>
                      <a:pt x="2774" y="576"/>
                    </a:lnTo>
                    <a:lnTo>
                      <a:pt x="2788" y="574"/>
                    </a:lnTo>
                    <a:lnTo>
                      <a:pt x="2800" y="572"/>
                    </a:lnTo>
                    <a:lnTo>
                      <a:pt x="2812" y="570"/>
                    </a:lnTo>
                    <a:lnTo>
                      <a:pt x="2822" y="564"/>
                    </a:lnTo>
                    <a:lnTo>
                      <a:pt x="2834" y="558"/>
                    </a:lnTo>
                    <a:lnTo>
                      <a:pt x="2842" y="552"/>
                    </a:lnTo>
                    <a:lnTo>
                      <a:pt x="2852" y="544"/>
                    </a:lnTo>
                    <a:lnTo>
                      <a:pt x="2858" y="534"/>
                    </a:lnTo>
                    <a:lnTo>
                      <a:pt x="2948" y="618"/>
                    </a:lnTo>
                    <a:lnTo>
                      <a:pt x="2948" y="618"/>
                    </a:lnTo>
                    <a:lnTo>
                      <a:pt x="2930" y="638"/>
                    </a:lnTo>
                    <a:lnTo>
                      <a:pt x="2910" y="654"/>
                    </a:lnTo>
                    <a:lnTo>
                      <a:pt x="2890" y="668"/>
                    </a:lnTo>
                    <a:lnTo>
                      <a:pt x="2868" y="678"/>
                    </a:lnTo>
                    <a:lnTo>
                      <a:pt x="2846" y="688"/>
                    </a:lnTo>
                    <a:lnTo>
                      <a:pt x="2822" y="694"/>
                    </a:lnTo>
                    <a:lnTo>
                      <a:pt x="2798" y="698"/>
                    </a:lnTo>
                    <a:lnTo>
                      <a:pt x="2774" y="698"/>
                    </a:lnTo>
                    <a:lnTo>
                      <a:pt x="2774" y="698"/>
                    </a:lnTo>
                    <a:close/>
                    <a:moveTo>
                      <a:pt x="1782" y="222"/>
                    </a:moveTo>
                    <a:lnTo>
                      <a:pt x="1782" y="330"/>
                    </a:lnTo>
                    <a:lnTo>
                      <a:pt x="1782" y="330"/>
                    </a:lnTo>
                    <a:lnTo>
                      <a:pt x="1764" y="332"/>
                    </a:lnTo>
                    <a:lnTo>
                      <a:pt x="1748" y="334"/>
                    </a:lnTo>
                    <a:lnTo>
                      <a:pt x="1732" y="340"/>
                    </a:lnTo>
                    <a:lnTo>
                      <a:pt x="1718" y="350"/>
                    </a:lnTo>
                    <a:lnTo>
                      <a:pt x="1708" y="360"/>
                    </a:lnTo>
                    <a:lnTo>
                      <a:pt x="1698" y="372"/>
                    </a:lnTo>
                    <a:lnTo>
                      <a:pt x="1690" y="386"/>
                    </a:lnTo>
                    <a:lnTo>
                      <a:pt x="1684" y="404"/>
                    </a:lnTo>
                    <a:lnTo>
                      <a:pt x="1782" y="404"/>
                    </a:lnTo>
                    <a:lnTo>
                      <a:pt x="1782" y="488"/>
                    </a:lnTo>
                    <a:lnTo>
                      <a:pt x="1676" y="488"/>
                    </a:lnTo>
                    <a:lnTo>
                      <a:pt x="1676" y="488"/>
                    </a:lnTo>
                    <a:lnTo>
                      <a:pt x="1684" y="506"/>
                    </a:lnTo>
                    <a:lnTo>
                      <a:pt x="1692" y="524"/>
                    </a:lnTo>
                    <a:lnTo>
                      <a:pt x="1702" y="540"/>
                    </a:lnTo>
                    <a:lnTo>
                      <a:pt x="1716" y="552"/>
                    </a:lnTo>
                    <a:lnTo>
                      <a:pt x="1730" y="562"/>
                    </a:lnTo>
                    <a:lnTo>
                      <a:pt x="1746" y="570"/>
                    </a:lnTo>
                    <a:lnTo>
                      <a:pt x="1764" y="574"/>
                    </a:lnTo>
                    <a:lnTo>
                      <a:pt x="1782" y="578"/>
                    </a:lnTo>
                    <a:lnTo>
                      <a:pt x="1782" y="698"/>
                    </a:lnTo>
                    <a:lnTo>
                      <a:pt x="1782" y="698"/>
                    </a:lnTo>
                    <a:lnTo>
                      <a:pt x="1760" y="698"/>
                    </a:lnTo>
                    <a:lnTo>
                      <a:pt x="1736" y="694"/>
                    </a:lnTo>
                    <a:lnTo>
                      <a:pt x="1714" y="688"/>
                    </a:lnTo>
                    <a:lnTo>
                      <a:pt x="1692" y="680"/>
                    </a:lnTo>
                    <a:lnTo>
                      <a:pt x="1672" y="672"/>
                    </a:lnTo>
                    <a:lnTo>
                      <a:pt x="1652" y="660"/>
                    </a:lnTo>
                    <a:lnTo>
                      <a:pt x="1634" y="646"/>
                    </a:lnTo>
                    <a:lnTo>
                      <a:pt x="1616" y="630"/>
                    </a:lnTo>
                    <a:lnTo>
                      <a:pt x="1616" y="630"/>
                    </a:lnTo>
                    <a:lnTo>
                      <a:pt x="1602" y="612"/>
                    </a:lnTo>
                    <a:lnTo>
                      <a:pt x="1588" y="592"/>
                    </a:lnTo>
                    <a:lnTo>
                      <a:pt x="1576" y="572"/>
                    </a:lnTo>
                    <a:lnTo>
                      <a:pt x="1566" y="552"/>
                    </a:lnTo>
                    <a:lnTo>
                      <a:pt x="1558" y="530"/>
                    </a:lnTo>
                    <a:lnTo>
                      <a:pt x="1552" y="506"/>
                    </a:lnTo>
                    <a:lnTo>
                      <a:pt x="1550" y="484"/>
                    </a:lnTo>
                    <a:lnTo>
                      <a:pt x="1548" y="460"/>
                    </a:lnTo>
                    <a:lnTo>
                      <a:pt x="1548" y="460"/>
                    </a:lnTo>
                    <a:lnTo>
                      <a:pt x="1550" y="436"/>
                    </a:lnTo>
                    <a:lnTo>
                      <a:pt x="1552" y="414"/>
                    </a:lnTo>
                    <a:lnTo>
                      <a:pt x="1558" y="390"/>
                    </a:lnTo>
                    <a:lnTo>
                      <a:pt x="1566" y="368"/>
                    </a:lnTo>
                    <a:lnTo>
                      <a:pt x="1576" y="348"/>
                    </a:lnTo>
                    <a:lnTo>
                      <a:pt x="1588" y="328"/>
                    </a:lnTo>
                    <a:lnTo>
                      <a:pt x="1602" y="310"/>
                    </a:lnTo>
                    <a:lnTo>
                      <a:pt x="1616" y="292"/>
                    </a:lnTo>
                    <a:lnTo>
                      <a:pt x="1616" y="292"/>
                    </a:lnTo>
                    <a:lnTo>
                      <a:pt x="1634" y="276"/>
                    </a:lnTo>
                    <a:lnTo>
                      <a:pt x="1652" y="262"/>
                    </a:lnTo>
                    <a:lnTo>
                      <a:pt x="1672" y="250"/>
                    </a:lnTo>
                    <a:lnTo>
                      <a:pt x="1692" y="240"/>
                    </a:lnTo>
                    <a:lnTo>
                      <a:pt x="1714" y="232"/>
                    </a:lnTo>
                    <a:lnTo>
                      <a:pt x="1736" y="226"/>
                    </a:lnTo>
                    <a:lnTo>
                      <a:pt x="1760" y="224"/>
                    </a:lnTo>
                    <a:lnTo>
                      <a:pt x="1782" y="222"/>
                    </a:lnTo>
                    <a:lnTo>
                      <a:pt x="1782" y="222"/>
                    </a:lnTo>
                    <a:close/>
                    <a:moveTo>
                      <a:pt x="1258" y="698"/>
                    </a:moveTo>
                    <a:lnTo>
                      <a:pt x="1258" y="576"/>
                    </a:lnTo>
                    <a:lnTo>
                      <a:pt x="1258" y="576"/>
                    </a:lnTo>
                    <a:lnTo>
                      <a:pt x="1258" y="576"/>
                    </a:lnTo>
                    <a:lnTo>
                      <a:pt x="1282" y="574"/>
                    </a:lnTo>
                    <a:lnTo>
                      <a:pt x="1302" y="568"/>
                    </a:lnTo>
                    <a:lnTo>
                      <a:pt x="1320" y="558"/>
                    </a:lnTo>
                    <a:lnTo>
                      <a:pt x="1336" y="544"/>
                    </a:lnTo>
                    <a:lnTo>
                      <a:pt x="1350" y="528"/>
                    </a:lnTo>
                    <a:lnTo>
                      <a:pt x="1358" y="508"/>
                    </a:lnTo>
                    <a:lnTo>
                      <a:pt x="1364" y="486"/>
                    </a:lnTo>
                    <a:lnTo>
                      <a:pt x="1368" y="460"/>
                    </a:lnTo>
                    <a:lnTo>
                      <a:pt x="1368" y="460"/>
                    </a:lnTo>
                    <a:lnTo>
                      <a:pt x="1366" y="436"/>
                    </a:lnTo>
                    <a:lnTo>
                      <a:pt x="1360" y="412"/>
                    </a:lnTo>
                    <a:lnTo>
                      <a:pt x="1350" y="392"/>
                    </a:lnTo>
                    <a:lnTo>
                      <a:pt x="1338" y="376"/>
                    </a:lnTo>
                    <a:lnTo>
                      <a:pt x="1322" y="362"/>
                    </a:lnTo>
                    <a:lnTo>
                      <a:pt x="1304" y="352"/>
                    </a:lnTo>
                    <a:lnTo>
                      <a:pt x="1282" y="344"/>
                    </a:lnTo>
                    <a:lnTo>
                      <a:pt x="1260" y="342"/>
                    </a:lnTo>
                    <a:lnTo>
                      <a:pt x="1260" y="342"/>
                    </a:lnTo>
                    <a:lnTo>
                      <a:pt x="1258" y="342"/>
                    </a:lnTo>
                    <a:lnTo>
                      <a:pt x="1258" y="224"/>
                    </a:lnTo>
                    <a:lnTo>
                      <a:pt x="1258" y="224"/>
                    </a:lnTo>
                    <a:lnTo>
                      <a:pt x="1274" y="226"/>
                    </a:lnTo>
                    <a:lnTo>
                      <a:pt x="1290" y="228"/>
                    </a:lnTo>
                    <a:lnTo>
                      <a:pt x="1306" y="232"/>
                    </a:lnTo>
                    <a:lnTo>
                      <a:pt x="1320" y="238"/>
                    </a:lnTo>
                    <a:lnTo>
                      <a:pt x="1334" y="244"/>
                    </a:lnTo>
                    <a:lnTo>
                      <a:pt x="1346" y="252"/>
                    </a:lnTo>
                    <a:lnTo>
                      <a:pt x="1356" y="260"/>
                    </a:lnTo>
                    <a:lnTo>
                      <a:pt x="1368" y="270"/>
                    </a:lnTo>
                    <a:lnTo>
                      <a:pt x="1368" y="0"/>
                    </a:lnTo>
                    <a:lnTo>
                      <a:pt x="1490" y="0"/>
                    </a:lnTo>
                    <a:lnTo>
                      <a:pt x="1490" y="402"/>
                    </a:lnTo>
                    <a:lnTo>
                      <a:pt x="1490" y="402"/>
                    </a:lnTo>
                    <a:lnTo>
                      <a:pt x="1488" y="458"/>
                    </a:lnTo>
                    <a:lnTo>
                      <a:pt x="1488" y="484"/>
                    </a:lnTo>
                    <a:lnTo>
                      <a:pt x="1484" y="510"/>
                    </a:lnTo>
                    <a:lnTo>
                      <a:pt x="1480" y="532"/>
                    </a:lnTo>
                    <a:lnTo>
                      <a:pt x="1474" y="556"/>
                    </a:lnTo>
                    <a:lnTo>
                      <a:pt x="1466" y="576"/>
                    </a:lnTo>
                    <a:lnTo>
                      <a:pt x="1456" y="596"/>
                    </a:lnTo>
                    <a:lnTo>
                      <a:pt x="1456" y="596"/>
                    </a:lnTo>
                    <a:lnTo>
                      <a:pt x="1440" y="620"/>
                    </a:lnTo>
                    <a:lnTo>
                      <a:pt x="1422" y="640"/>
                    </a:lnTo>
                    <a:lnTo>
                      <a:pt x="1400" y="658"/>
                    </a:lnTo>
                    <a:lnTo>
                      <a:pt x="1376" y="672"/>
                    </a:lnTo>
                    <a:lnTo>
                      <a:pt x="1350" y="684"/>
                    </a:lnTo>
                    <a:lnTo>
                      <a:pt x="1320" y="692"/>
                    </a:lnTo>
                    <a:lnTo>
                      <a:pt x="1290" y="696"/>
                    </a:lnTo>
                    <a:lnTo>
                      <a:pt x="1258" y="698"/>
                    </a:lnTo>
                    <a:lnTo>
                      <a:pt x="1258" y="698"/>
                    </a:lnTo>
                    <a:close/>
                    <a:moveTo>
                      <a:pt x="1258" y="224"/>
                    </a:moveTo>
                    <a:lnTo>
                      <a:pt x="1258" y="342"/>
                    </a:lnTo>
                    <a:lnTo>
                      <a:pt x="1258" y="342"/>
                    </a:lnTo>
                    <a:lnTo>
                      <a:pt x="1236" y="346"/>
                    </a:lnTo>
                    <a:lnTo>
                      <a:pt x="1214" y="352"/>
                    </a:lnTo>
                    <a:lnTo>
                      <a:pt x="1196" y="362"/>
                    </a:lnTo>
                    <a:lnTo>
                      <a:pt x="1180" y="378"/>
                    </a:lnTo>
                    <a:lnTo>
                      <a:pt x="1166" y="394"/>
                    </a:lnTo>
                    <a:lnTo>
                      <a:pt x="1156" y="414"/>
                    </a:lnTo>
                    <a:lnTo>
                      <a:pt x="1150" y="436"/>
                    </a:lnTo>
                    <a:lnTo>
                      <a:pt x="1148" y="460"/>
                    </a:lnTo>
                    <a:lnTo>
                      <a:pt x="1148" y="460"/>
                    </a:lnTo>
                    <a:lnTo>
                      <a:pt x="1150" y="484"/>
                    </a:lnTo>
                    <a:lnTo>
                      <a:pt x="1158" y="506"/>
                    </a:lnTo>
                    <a:lnTo>
                      <a:pt x="1168" y="526"/>
                    </a:lnTo>
                    <a:lnTo>
                      <a:pt x="1180" y="542"/>
                    </a:lnTo>
                    <a:lnTo>
                      <a:pt x="1198" y="556"/>
                    </a:lnTo>
                    <a:lnTo>
                      <a:pt x="1216" y="568"/>
                    </a:lnTo>
                    <a:lnTo>
                      <a:pt x="1236" y="574"/>
                    </a:lnTo>
                    <a:lnTo>
                      <a:pt x="1258" y="576"/>
                    </a:lnTo>
                    <a:lnTo>
                      <a:pt x="1258" y="698"/>
                    </a:lnTo>
                    <a:lnTo>
                      <a:pt x="1256" y="698"/>
                    </a:lnTo>
                    <a:lnTo>
                      <a:pt x="1256" y="698"/>
                    </a:lnTo>
                    <a:lnTo>
                      <a:pt x="1234" y="698"/>
                    </a:lnTo>
                    <a:lnTo>
                      <a:pt x="1210" y="694"/>
                    </a:lnTo>
                    <a:lnTo>
                      <a:pt x="1188" y="688"/>
                    </a:lnTo>
                    <a:lnTo>
                      <a:pt x="1168" y="680"/>
                    </a:lnTo>
                    <a:lnTo>
                      <a:pt x="1146" y="670"/>
                    </a:lnTo>
                    <a:lnTo>
                      <a:pt x="1128" y="658"/>
                    </a:lnTo>
                    <a:lnTo>
                      <a:pt x="1108" y="644"/>
                    </a:lnTo>
                    <a:lnTo>
                      <a:pt x="1092" y="628"/>
                    </a:lnTo>
                    <a:lnTo>
                      <a:pt x="1092" y="628"/>
                    </a:lnTo>
                    <a:lnTo>
                      <a:pt x="1078" y="612"/>
                    </a:lnTo>
                    <a:lnTo>
                      <a:pt x="1064" y="596"/>
                    </a:lnTo>
                    <a:lnTo>
                      <a:pt x="1054" y="578"/>
                    </a:lnTo>
                    <a:lnTo>
                      <a:pt x="1044" y="560"/>
                    </a:lnTo>
                    <a:lnTo>
                      <a:pt x="1036" y="540"/>
                    </a:lnTo>
                    <a:lnTo>
                      <a:pt x="1030" y="520"/>
                    </a:lnTo>
                    <a:lnTo>
                      <a:pt x="1026" y="500"/>
                    </a:lnTo>
                    <a:lnTo>
                      <a:pt x="1024" y="480"/>
                    </a:lnTo>
                    <a:lnTo>
                      <a:pt x="1024" y="440"/>
                    </a:lnTo>
                    <a:lnTo>
                      <a:pt x="1024" y="440"/>
                    </a:lnTo>
                    <a:lnTo>
                      <a:pt x="1026" y="420"/>
                    </a:lnTo>
                    <a:lnTo>
                      <a:pt x="1030" y="400"/>
                    </a:lnTo>
                    <a:lnTo>
                      <a:pt x="1036" y="380"/>
                    </a:lnTo>
                    <a:lnTo>
                      <a:pt x="1044" y="360"/>
                    </a:lnTo>
                    <a:lnTo>
                      <a:pt x="1054" y="342"/>
                    </a:lnTo>
                    <a:lnTo>
                      <a:pt x="1064" y="324"/>
                    </a:lnTo>
                    <a:lnTo>
                      <a:pt x="1078" y="308"/>
                    </a:lnTo>
                    <a:lnTo>
                      <a:pt x="1092" y="292"/>
                    </a:lnTo>
                    <a:lnTo>
                      <a:pt x="1092" y="292"/>
                    </a:lnTo>
                    <a:lnTo>
                      <a:pt x="1108" y="276"/>
                    </a:lnTo>
                    <a:lnTo>
                      <a:pt x="1126" y="262"/>
                    </a:lnTo>
                    <a:lnTo>
                      <a:pt x="1144" y="250"/>
                    </a:lnTo>
                    <a:lnTo>
                      <a:pt x="1164" y="242"/>
                    </a:lnTo>
                    <a:lnTo>
                      <a:pt x="1184" y="234"/>
                    </a:lnTo>
                    <a:lnTo>
                      <a:pt x="1204" y="228"/>
                    </a:lnTo>
                    <a:lnTo>
                      <a:pt x="1226" y="226"/>
                    </a:lnTo>
                    <a:lnTo>
                      <a:pt x="1248" y="224"/>
                    </a:lnTo>
                    <a:lnTo>
                      <a:pt x="1248" y="224"/>
                    </a:lnTo>
                    <a:lnTo>
                      <a:pt x="1258" y="224"/>
                    </a:lnTo>
                    <a:lnTo>
                      <a:pt x="1258" y="224"/>
                    </a:lnTo>
                    <a:close/>
                    <a:moveTo>
                      <a:pt x="1024" y="686"/>
                    </a:moveTo>
                    <a:lnTo>
                      <a:pt x="1024" y="686"/>
                    </a:lnTo>
                    <a:lnTo>
                      <a:pt x="1024" y="684"/>
                    </a:lnTo>
                    <a:lnTo>
                      <a:pt x="1024" y="686"/>
                    </a:lnTo>
                    <a:close/>
                    <a:moveTo>
                      <a:pt x="1024" y="440"/>
                    </a:moveTo>
                    <a:lnTo>
                      <a:pt x="1024" y="480"/>
                    </a:lnTo>
                    <a:lnTo>
                      <a:pt x="1024" y="480"/>
                    </a:lnTo>
                    <a:lnTo>
                      <a:pt x="1024" y="460"/>
                    </a:lnTo>
                    <a:lnTo>
                      <a:pt x="1024" y="460"/>
                    </a:lnTo>
                    <a:lnTo>
                      <a:pt x="1024" y="440"/>
                    </a:lnTo>
                    <a:lnTo>
                      <a:pt x="1024" y="440"/>
                    </a:lnTo>
                    <a:close/>
                    <a:moveTo>
                      <a:pt x="1024" y="684"/>
                    </a:moveTo>
                    <a:lnTo>
                      <a:pt x="940" y="446"/>
                    </a:lnTo>
                    <a:lnTo>
                      <a:pt x="940" y="446"/>
                    </a:lnTo>
                    <a:lnTo>
                      <a:pt x="922" y="400"/>
                    </a:lnTo>
                    <a:lnTo>
                      <a:pt x="906" y="358"/>
                    </a:lnTo>
                    <a:lnTo>
                      <a:pt x="896" y="338"/>
                    </a:lnTo>
                    <a:lnTo>
                      <a:pt x="884" y="320"/>
                    </a:lnTo>
                    <a:lnTo>
                      <a:pt x="872" y="304"/>
                    </a:lnTo>
                    <a:lnTo>
                      <a:pt x="858" y="288"/>
                    </a:lnTo>
                    <a:lnTo>
                      <a:pt x="858" y="288"/>
                    </a:lnTo>
                    <a:lnTo>
                      <a:pt x="842" y="274"/>
                    </a:lnTo>
                    <a:lnTo>
                      <a:pt x="822" y="260"/>
                    </a:lnTo>
                    <a:lnTo>
                      <a:pt x="804" y="248"/>
                    </a:lnTo>
                    <a:lnTo>
                      <a:pt x="784" y="238"/>
                    </a:lnTo>
                    <a:lnTo>
                      <a:pt x="762" y="232"/>
                    </a:lnTo>
                    <a:lnTo>
                      <a:pt x="740" y="226"/>
                    </a:lnTo>
                    <a:lnTo>
                      <a:pt x="718" y="222"/>
                    </a:lnTo>
                    <a:lnTo>
                      <a:pt x="694" y="222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694" y="344"/>
                    </a:lnTo>
                    <a:lnTo>
                      <a:pt x="716" y="346"/>
                    </a:lnTo>
                    <a:lnTo>
                      <a:pt x="738" y="352"/>
                    </a:lnTo>
                    <a:lnTo>
                      <a:pt x="756" y="362"/>
                    </a:lnTo>
                    <a:lnTo>
                      <a:pt x="772" y="376"/>
                    </a:lnTo>
                    <a:lnTo>
                      <a:pt x="786" y="394"/>
                    </a:lnTo>
                    <a:lnTo>
                      <a:pt x="796" y="414"/>
                    </a:lnTo>
                    <a:lnTo>
                      <a:pt x="802" y="436"/>
                    </a:lnTo>
                    <a:lnTo>
                      <a:pt x="804" y="460"/>
                    </a:lnTo>
                    <a:lnTo>
                      <a:pt x="804" y="460"/>
                    </a:lnTo>
                    <a:lnTo>
                      <a:pt x="802" y="484"/>
                    </a:lnTo>
                    <a:lnTo>
                      <a:pt x="796" y="506"/>
                    </a:lnTo>
                    <a:lnTo>
                      <a:pt x="786" y="526"/>
                    </a:lnTo>
                    <a:lnTo>
                      <a:pt x="772" y="544"/>
                    </a:lnTo>
                    <a:lnTo>
                      <a:pt x="756" y="558"/>
                    </a:lnTo>
                    <a:lnTo>
                      <a:pt x="738" y="568"/>
                    </a:lnTo>
                    <a:lnTo>
                      <a:pt x="716" y="574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94" y="698"/>
                    </a:lnTo>
                    <a:lnTo>
                      <a:pt x="694" y="698"/>
                    </a:lnTo>
                    <a:lnTo>
                      <a:pt x="720" y="698"/>
                    </a:lnTo>
                    <a:lnTo>
                      <a:pt x="744" y="692"/>
                    </a:lnTo>
                    <a:lnTo>
                      <a:pt x="766" y="686"/>
                    </a:lnTo>
                    <a:lnTo>
                      <a:pt x="788" y="676"/>
                    </a:lnTo>
                    <a:lnTo>
                      <a:pt x="808" y="664"/>
                    </a:lnTo>
                    <a:lnTo>
                      <a:pt x="826" y="648"/>
                    </a:lnTo>
                    <a:lnTo>
                      <a:pt x="842" y="630"/>
                    </a:lnTo>
                    <a:lnTo>
                      <a:pt x="858" y="608"/>
                    </a:lnTo>
                    <a:lnTo>
                      <a:pt x="886" y="686"/>
                    </a:lnTo>
                    <a:lnTo>
                      <a:pt x="1024" y="686"/>
                    </a:lnTo>
                    <a:lnTo>
                      <a:pt x="1024" y="684"/>
                    </a:lnTo>
                    <a:close/>
                    <a:moveTo>
                      <a:pt x="472" y="2"/>
                    </a:moveTo>
                    <a:lnTo>
                      <a:pt x="488" y="2"/>
                    </a:lnTo>
                    <a:lnTo>
                      <a:pt x="472" y="24"/>
                    </a:lnTo>
                    <a:lnTo>
                      <a:pt x="472" y="2"/>
                    </a:lnTo>
                    <a:lnTo>
                      <a:pt x="472" y="2"/>
                    </a:lnTo>
                    <a:close/>
                    <a:moveTo>
                      <a:pt x="472" y="662"/>
                    </a:moveTo>
                    <a:lnTo>
                      <a:pt x="488" y="686"/>
                    </a:lnTo>
                    <a:lnTo>
                      <a:pt x="472" y="686"/>
                    </a:lnTo>
                    <a:lnTo>
                      <a:pt x="472" y="662"/>
                    </a:lnTo>
                    <a:lnTo>
                      <a:pt x="472" y="662"/>
                    </a:lnTo>
                    <a:close/>
                    <a:moveTo>
                      <a:pt x="694" y="222"/>
                    </a:moveTo>
                    <a:lnTo>
                      <a:pt x="694" y="222"/>
                    </a:lnTo>
                    <a:lnTo>
                      <a:pt x="690" y="220"/>
                    </a:lnTo>
                    <a:lnTo>
                      <a:pt x="690" y="220"/>
                    </a:lnTo>
                    <a:lnTo>
                      <a:pt x="666" y="222"/>
                    </a:lnTo>
                    <a:lnTo>
                      <a:pt x="644" y="226"/>
                    </a:lnTo>
                    <a:lnTo>
                      <a:pt x="622" y="232"/>
                    </a:lnTo>
                    <a:lnTo>
                      <a:pt x="600" y="240"/>
                    </a:lnTo>
                    <a:lnTo>
                      <a:pt x="580" y="250"/>
                    </a:lnTo>
                    <a:lnTo>
                      <a:pt x="560" y="262"/>
                    </a:lnTo>
                    <a:lnTo>
                      <a:pt x="542" y="276"/>
                    </a:lnTo>
                    <a:lnTo>
                      <a:pt x="524" y="292"/>
                    </a:lnTo>
                    <a:lnTo>
                      <a:pt x="524" y="292"/>
                    </a:lnTo>
                    <a:lnTo>
                      <a:pt x="508" y="310"/>
                    </a:lnTo>
                    <a:lnTo>
                      <a:pt x="494" y="328"/>
                    </a:lnTo>
                    <a:lnTo>
                      <a:pt x="482" y="350"/>
                    </a:lnTo>
                    <a:lnTo>
                      <a:pt x="472" y="372"/>
                    </a:lnTo>
                    <a:lnTo>
                      <a:pt x="472" y="548"/>
                    </a:lnTo>
                    <a:lnTo>
                      <a:pt x="472" y="548"/>
                    </a:lnTo>
                    <a:lnTo>
                      <a:pt x="482" y="570"/>
                    </a:lnTo>
                    <a:lnTo>
                      <a:pt x="494" y="592"/>
                    </a:lnTo>
                    <a:lnTo>
                      <a:pt x="508" y="610"/>
                    </a:lnTo>
                    <a:lnTo>
                      <a:pt x="524" y="628"/>
                    </a:lnTo>
                    <a:lnTo>
                      <a:pt x="524" y="628"/>
                    </a:lnTo>
                    <a:lnTo>
                      <a:pt x="542" y="644"/>
                    </a:lnTo>
                    <a:lnTo>
                      <a:pt x="560" y="658"/>
                    </a:lnTo>
                    <a:lnTo>
                      <a:pt x="580" y="670"/>
                    </a:lnTo>
                    <a:lnTo>
                      <a:pt x="600" y="680"/>
                    </a:lnTo>
                    <a:lnTo>
                      <a:pt x="622" y="688"/>
                    </a:lnTo>
                    <a:lnTo>
                      <a:pt x="644" y="694"/>
                    </a:lnTo>
                    <a:lnTo>
                      <a:pt x="668" y="698"/>
                    </a:lnTo>
                    <a:lnTo>
                      <a:pt x="692" y="698"/>
                    </a:lnTo>
                    <a:lnTo>
                      <a:pt x="694" y="698"/>
                    </a:lnTo>
                    <a:lnTo>
                      <a:pt x="694" y="576"/>
                    </a:lnTo>
                    <a:lnTo>
                      <a:pt x="694" y="576"/>
                    </a:lnTo>
                    <a:lnTo>
                      <a:pt x="672" y="574"/>
                    </a:lnTo>
                    <a:lnTo>
                      <a:pt x="650" y="568"/>
                    </a:lnTo>
                    <a:lnTo>
                      <a:pt x="632" y="556"/>
                    </a:lnTo>
                    <a:lnTo>
                      <a:pt x="616" y="542"/>
                    </a:lnTo>
                    <a:lnTo>
                      <a:pt x="602" y="526"/>
                    </a:lnTo>
                    <a:lnTo>
                      <a:pt x="592" y="506"/>
                    </a:lnTo>
                    <a:lnTo>
                      <a:pt x="586" y="484"/>
                    </a:lnTo>
                    <a:lnTo>
                      <a:pt x="582" y="460"/>
                    </a:lnTo>
                    <a:lnTo>
                      <a:pt x="582" y="460"/>
                    </a:lnTo>
                    <a:lnTo>
                      <a:pt x="586" y="438"/>
                    </a:lnTo>
                    <a:lnTo>
                      <a:pt x="592" y="416"/>
                    </a:lnTo>
                    <a:lnTo>
                      <a:pt x="602" y="396"/>
                    </a:lnTo>
                    <a:lnTo>
                      <a:pt x="616" y="378"/>
                    </a:lnTo>
                    <a:lnTo>
                      <a:pt x="632" y="364"/>
                    </a:lnTo>
                    <a:lnTo>
                      <a:pt x="650" y="352"/>
                    </a:lnTo>
                    <a:lnTo>
                      <a:pt x="672" y="346"/>
                    </a:lnTo>
                    <a:lnTo>
                      <a:pt x="682" y="344"/>
                    </a:lnTo>
                    <a:lnTo>
                      <a:pt x="694" y="344"/>
                    </a:lnTo>
                    <a:lnTo>
                      <a:pt x="694" y="222"/>
                    </a:lnTo>
                    <a:close/>
                    <a:moveTo>
                      <a:pt x="0" y="2"/>
                    </a:moveTo>
                    <a:lnTo>
                      <a:pt x="134" y="2"/>
                    </a:lnTo>
                    <a:lnTo>
                      <a:pt x="134" y="264"/>
                    </a:lnTo>
                    <a:lnTo>
                      <a:pt x="322" y="2"/>
                    </a:lnTo>
                    <a:lnTo>
                      <a:pt x="472" y="2"/>
                    </a:lnTo>
                    <a:lnTo>
                      <a:pt x="472" y="24"/>
                    </a:lnTo>
                    <a:lnTo>
                      <a:pt x="248" y="328"/>
                    </a:lnTo>
                    <a:lnTo>
                      <a:pt x="472" y="662"/>
                    </a:lnTo>
                    <a:lnTo>
                      <a:pt x="472" y="686"/>
                    </a:lnTo>
                    <a:lnTo>
                      <a:pt x="322" y="686"/>
                    </a:lnTo>
                    <a:lnTo>
                      <a:pt x="134" y="396"/>
                    </a:lnTo>
                    <a:lnTo>
                      <a:pt x="134" y="686"/>
                    </a:lnTo>
                    <a:lnTo>
                      <a:pt x="0" y="686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  <a:moveTo>
                      <a:pt x="472" y="372"/>
                    </a:moveTo>
                    <a:lnTo>
                      <a:pt x="472" y="372"/>
                    </a:lnTo>
                    <a:lnTo>
                      <a:pt x="466" y="392"/>
                    </a:lnTo>
                    <a:lnTo>
                      <a:pt x="460" y="414"/>
                    </a:lnTo>
                    <a:lnTo>
                      <a:pt x="456" y="438"/>
                    </a:lnTo>
                    <a:lnTo>
                      <a:pt x="456" y="460"/>
                    </a:lnTo>
                    <a:lnTo>
                      <a:pt x="456" y="460"/>
                    </a:lnTo>
                    <a:lnTo>
                      <a:pt x="456" y="484"/>
                    </a:lnTo>
                    <a:lnTo>
                      <a:pt x="460" y="506"/>
                    </a:lnTo>
                    <a:lnTo>
                      <a:pt x="466" y="528"/>
                    </a:lnTo>
                    <a:lnTo>
                      <a:pt x="472" y="548"/>
                    </a:lnTo>
                    <a:lnTo>
                      <a:pt x="472" y="37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D9574156-F6AC-42FE-886C-0052D75C6E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6388" y="2413000"/>
                <a:ext cx="1514475" cy="1514475"/>
              </a:xfrm>
              <a:custGeom>
                <a:avLst/>
                <a:gdLst>
                  <a:gd name="T0" fmla="*/ 248 w 954"/>
                  <a:gd name="T1" fmla="*/ 904 h 954"/>
                  <a:gd name="T2" fmla="*/ 140 w 954"/>
                  <a:gd name="T3" fmla="*/ 954 h 954"/>
                  <a:gd name="T4" fmla="*/ 42 w 954"/>
                  <a:gd name="T5" fmla="*/ 914 h 954"/>
                  <a:gd name="T6" fmla="*/ 0 w 954"/>
                  <a:gd name="T7" fmla="*/ 814 h 954"/>
                  <a:gd name="T8" fmla="*/ 52 w 954"/>
                  <a:gd name="T9" fmla="*/ 706 h 954"/>
                  <a:gd name="T10" fmla="*/ 154 w 954"/>
                  <a:gd name="T11" fmla="*/ 674 h 954"/>
                  <a:gd name="T12" fmla="*/ 258 w 954"/>
                  <a:gd name="T13" fmla="*/ 736 h 954"/>
                  <a:gd name="T14" fmla="*/ 618 w 954"/>
                  <a:gd name="T15" fmla="*/ 814 h 954"/>
                  <a:gd name="T16" fmla="*/ 566 w 954"/>
                  <a:gd name="T17" fmla="*/ 922 h 954"/>
                  <a:gd name="T18" fmla="*/ 464 w 954"/>
                  <a:gd name="T19" fmla="*/ 954 h 954"/>
                  <a:gd name="T20" fmla="*/ 362 w 954"/>
                  <a:gd name="T21" fmla="*/ 892 h 954"/>
                  <a:gd name="T22" fmla="*/ 340 w 954"/>
                  <a:gd name="T23" fmla="*/ 786 h 954"/>
                  <a:gd name="T24" fmla="*/ 410 w 954"/>
                  <a:gd name="T25" fmla="*/ 690 h 954"/>
                  <a:gd name="T26" fmla="*/ 520 w 954"/>
                  <a:gd name="T27" fmla="*/ 680 h 954"/>
                  <a:gd name="T28" fmla="*/ 606 w 954"/>
                  <a:gd name="T29" fmla="*/ 760 h 954"/>
                  <a:gd name="T30" fmla="*/ 278 w 954"/>
                  <a:gd name="T31" fmla="*/ 506 h 954"/>
                  <a:gd name="T32" fmla="*/ 208 w 954"/>
                  <a:gd name="T33" fmla="*/ 600 h 954"/>
                  <a:gd name="T34" fmla="*/ 98 w 954"/>
                  <a:gd name="T35" fmla="*/ 610 h 954"/>
                  <a:gd name="T36" fmla="*/ 12 w 954"/>
                  <a:gd name="T37" fmla="*/ 532 h 954"/>
                  <a:gd name="T38" fmla="*/ 12 w 954"/>
                  <a:gd name="T39" fmla="*/ 422 h 954"/>
                  <a:gd name="T40" fmla="*/ 98 w 954"/>
                  <a:gd name="T41" fmla="*/ 342 h 954"/>
                  <a:gd name="T42" fmla="*/ 208 w 954"/>
                  <a:gd name="T43" fmla="*/ 354 h 954"/>
                  <a:gd name="T44" fmla="*/ 278 w 954"/>
                  <a:gd name="T45" fmla="*/ 448 h 954"/>
                  <a:gd name="T46" fmla="*/ 606 w 954"/>
                  <a:gd name="T47" fmla="*/ 532 h 954"/>
                  <a:gd name="T48" fmla="*/ 520 w 954"/>
                  <a:gd name="T49" fmla="*/ 610 h 954"/>
                  <a:gd name="T50" fmla="*/ 410 w 954"/>
                  <a:gd name="T51" fmla="*/ 600 h 954"/>
                  <a:gd name="T52" fmla="*/ 340 w 954"/>
                  <a:gd name="T53" fmla="*/ 506 h 954"/>
                  <a:gd name="T54" fmla="*/ 362 w 954"/>
                  <a:gd name="T55" fmla="*/ 398 h 954"/>
                  <a:gd name="T56" fmla="*/ 464 w 954"/>
                  <a:gd name="T57" fmla="*/ 338 h 954"/>
                  <a:gd name="T58" fmla="*/ 566 w 954"/>
                  <a:gd name="T59" fmla="*/ 368 h 954"/>
                  <a:gd name="T60" fmla="*/ 618 w 954"/>
                  <a:gd name="T61" fmla="*/ 476 h 954"/>
                  <a:gd name="T62" fmla="*/ 930 w 954"/>
                  <a:gd name="T63" fmla="*/ 556 h 954"/>
                  <a:gd name="T64" fmla="*/ 828 w 954"/>
                  <a:gd name="T65" fmla="*/ 616 h 954"/>
                  <a:gd name="T66" fmla="*/ 726 w 954"/>
                  <a:gd name="T67" fmla="*/ 586 h 954"/>
                  <a:gd name="T68" fmla="*/ 674 w 954"/>
                  <a:gd name="T69" fmla="*/ 476 h 954"/>
                  <a:gd name="T70" fmla="*/ 716 w 954"/>
                  <a:gd name="T71" fmla="*/ 378 h 954"/>
                  <a:gd name="T72" fmla="*/ 814 w 954"/>
                  <a:gd name="T73" fmla="*/ 336 h 954"/>
                  <a:gd name="T74" fmla="*/ 922 w 954"/>
                  <a:gd name="T75" fmla="*/ 388 h 954"/>
                  <a:gd name="T76" fmla="*/ 280 w 954"/>
                  <a:gd name="T77" fmla="*/ 140 h 954"/>
                  <a:gd name="T78" fmla="*/ 240 w 954"/>
                  <a:gd name="T79" fmla="*/ 240 h 954"/>
                  <a:gd name="T80" fmla="*/ 140 w 954"/>
                  <a:gd name="T81" fmla="*/ 280 h 954"/>
                  <a:gd name="T82" fmla="*/ 32 w 954"/>
                  <a:gd name="T83" fmla="*/ 230 h 954"/>
                  <a:gd name="T84" fmla="*/ 2 w 954"/>
                  <a:gd name="T85" fmla="*/ 126 h 954"/>
                  <a:gd name="T86" fmla="*/ 62 w 954"/>
                  <a:gd name="T87" fmla="*/ 24 h 954"/>
                  <a:gd name="T88" fmla="*/ 168 w 954"/>
                  <a:gd name="T89" fmla="*/ 2 h 954"/>
                  <a:gd name="T90" fmla="*/ 264 w 954"/>
                  <a:gd name="T91" fmla="*/ 74 h 954"/>
                  <a:gd name="T92" fmla="*/ 618 w 954"/>
                  <a:gd name="T93" fmla="*/ 154 h 954"/>
                  <a:gd name="T94" fmla="*/ 556 w 954"/>
                  <a:gd name="T95" fmla="*/ 256 h 954"/>
                  <a:gd name="T96" fmla="*/ 450 w 954"/>
                  <a:gd name="T97" fmla="*/ 278 h 954"/>
                  <a:gd name="T98" fmla="*/ 354 w 954"/>
                  <a:gd name="T99" fmla="*/ 206 h 954"/>
                  <a:gd name="T100" fmla="*/ 344 w 954"/>
                  <a:gd name="T101" fmla="*/ 98 h 954"/>
                  <a:gd name="T102" fmla="*/ 422 w 954"/>
                  <a:gd name="T103" fmla="*/ 10 h 954"/>
                  <a:gd name="T104" fmla="*/ 532 w 954"/>
                  <a:gd name="T105" fmla="*/ 10 h 954"/>
                  <a:gd name="T106" fmla="*/ 612 w 954"/>
                  <a:gd name="T107" fmla="*/ 98 h 954"/>
                  <a:gd name="T108" fmla="*/ 948 w 954"/>
                  <a:gd name="T109" fmla="*/ 182 h 954"/>
                  <a:gd name="T110" fmla="*/ 870 w 954"/>
                  <a:gd name="T111" fmla="*/ 270 h 954"/>
                  <a:gd name="T112" fmla="*/ 760 w 954"/>
                  <a:gd name="T113" fmla="*/ 270 h 954"/>
                  <a:gd name="T114" fmla="*/ 680 w 954"/>
                  <a:gd name="T115" fmla="*/ 182 h 954"/>
                  <a:gd name="T116" fmla="*/ 692 w 954"/>
                  <a:gd name="T117" fmla="*/ 74 h 954"/>
                  <a:gd name="T118" fmla="*/ 786 w 954"/>
                  <a:gd name="T119" fmla="*/ 2 h 954"/>
                  <a:gd name="T120" fmla="*/ 892 w 954"/>
                  <a:gd name="T121" fmla="*/ 24 h 954"/>
                  <a:gd name="T122" fmla="*/ 954 w 954"/>
                  <a:gd name="T123" fmla="*/ 126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54" h="954">
                    <a:moveTo>
                      <a:pt x="280" y="814"/>
                    </a:moveTo>
                    <a:lnTo>
                      <a:pt x="280" y="814"/>
                    </a:lnTo>
                    <a:lnTo>
                      <a:pt x="280" y="828"/>
                    </a:lnTo>
                    <a:lnTo>
                      <a:pt x="278" y="842"/>
                    </a:lnTo>
                    <a:lnTo>
                      <a:pt x="274" y="856"/>
                    </a:lnTo>
                    <a:lnTo>
                      <a:pt x="270" y="868"/>
                    </a:lnTo>
                    <a:lnTo>
                      <a:pt x="264" y="880"/>
                    </a:lnTo>
                    <a:lnTo>
                      <a:pt x="258" y="892"/>
                    </a:lnTo>
                    <a:lnTo>
                      <a:pt x="248" y="904"/>
                    </a:lnTo>
                    <a:lnTo>
                      <a:pt x="240" y="914"/>
                    </a:lnTo>
                    <a:lnTo>
                      <a:pt x="230" y="922"/>
                    </a:lnTo>
                    <a:lnTo>
                      <a:pt x="220" y="930"/>
                    </a:lnTo>
                    <a:lnTo>
                      <a:pt x="208" y="938"/>
                    </a:lnTo>
                    <a:lnTo>
                      <a:pt x="196" y="944"/>
                    </a:lnTo>
                    <a:lnTo>
                      <a:pt x="182" y="948"/>
                    </a:lnTo>
                    <a:lnTo>
                      <a:pt x="168" y="952"/>
                    </a:lnTo>
                    <a:lnTo>
                      <a:pt x="154" y="954"/>
                    </a:lnTo>
                    <a:lnTo>
                      <a:pt x="140" y="954"/>
                    </a:lnTo>
                    <a:lnTo>
                      <a:pt x="140" y="954"/>
                    </a:lnTo>
                    <a:lnTo>
                      <a:pt x="126" y="954"/>
                    </a:lnTo>
                    <a:lnTo>
                      <a:pt x="112" y="952"/>
                    </a:lnTo>
                    <a:lnTo>
                      <a:pt x="98" y="948"/>
                    </a:lnTo>
                    <a:lnTo>
                      <a:pt x="86" y="944"/>
                    </a:lnTo>
                    <a:lnTo>
                      <a:pt x="74" y="938"/>
                    </a:lnTo>
                    <a:lnTo>
                      <a:pt x="62" y="930"/>
                    </a:lnTo>
                    <a:lnTo>
                      <a:pt x="52" y="922"/>
                    </a:lnTo>
                    <a:lnTo>
                      <a:pt x="42" y="914"/>
                    </a:lnTo>
                    <a:lnTo>
                      <a:pt x="32" y="904"/>
                    </a:lnTo>
                    <a:lnTo>
                      <a:pt x="24" y="892"/>
                    </a:lnTo>
                    <a:lnTo>
                      <a:pt x="18" y="880"/>
                    </a:lnTo>
                    <a:lnTo>
                      <a:pt x="12" y="868"/>
                    </a:lnTo>
                    <a:lnTo>
                      <a:pt x="6" y="856"/>
                    </a:lnTo>
                    <a:lnTo>
                      <a:pt x="4" y="842"/>
                    </a:lnTo>
                    <a:lnTo>
                      <a:pt x="2" y="828"/>
                    </a:lnTo>
                    <a:lnTo>
                      <a:pt x="0" y="814"/>
                    </a:lnTo>
                    <a:lnTo>
                      <a:pt x="0" y="814"/>
                    </a:lnTo>
                    <a:lnTo>
                      <a:pt x="2" y="800"/>
                    </a:lnTo>
                    <a:lnTo>
                      <a:pt x="4" y="786"/>
                    </a:lnTo>
                    <a:lnTo>
                      <a:pt x="6" y="772"/>
                    </a:lnTo>
                    <a:lnTo>
                      <a:pt x="12" y="760"/>
                    </a:lnTo>
                    <a:lnTo>
                      <a:pt x="18" y="746"/>
                    </a:lnTo>
                    <a:lnTo>
                      <a:pt x="24" y="736"/>
                    </a:lnTo>
                    <a:lnTo>
                      <a:pt x="32" y="724"/>
                    </a:lnTo>
                    <a:lnTo>
                      <a:pt x="42" y="714"/>
                    </a:lnTo>
                    <a:lnTo>
                      <a:pt x="52" y="706"/>
                    </a:lnTo>
                    <a:lnTo>
                      <a:pt x="62" y="698"/>
                    </a:lnTo>
                    <a:lnTo>
                      <a:pt x="74" y="690"/>
                    </a:lnTo>
                    <a:lnTo>
                      <a:pt x="86" y="684"/>
                    </a:lnTo>
                    <a:lnTo>
                      <a:pt x="98" y="680"/>
                    </a:lnTo>
                    <a:lnTo>
                      <a:pt x="112" y="676"/>
                    </a:lnTo>
                    <a:lnTo>
                      <a:pt x="126" y="674"/>
                    </a:lnTo>
                    <a:lnTo>
                      <a:pt x="140" y="674"/>
                    </a:lnTo>
                    <a:lnTo>
                      <a:pt x="140" y="674"/>
                    </a:lnTo>
                    <a:lnTo>
                      <a:pt x="154" y="674"/>
                    </a:lnTo>
                    <a:lnTo>
                      <a:pt x="168" y="676"/>
                    </a:lnTo>
                    <a:lnTo>
                      <a:pt x="182" y="680"/>
                    </a:lnTo>
                    <a:lnTo>
                      <a:pt x="196" y="684"/>
                    </a:lnTo>
                    <a:lnTo>
                      <a:pt x="208" y="690"/>
                    </a:lnTo>
                    <a:lnTo>
                      <a:pt x="220" y="698"/>
                    </a:lnTo>
                    <a:lnTo>
                      <a:pt x="230" y="706"/>
                    </a:lnTo>
                    <a:lnTo>
                      <a:pt x="240" y="714"/>
                    </a:lnTo>
                    <a:lnTo>
                      <a:pt x="248" y="724"/>
                    </a:lnTo>
                    <a:lnTo>
                      <a:pt x="258" y="736"/>
                    </a:lnTo>
                    <a:lnTo>
                      <a:pt x="264" y="746"/>
                    </a:lnTo>
                    <a:lnTo>
                      <a:pt x="270" y="760"/>
                    </a:lnTo>
                    <a:lnTo>
                      <a:pt x="274" y="772"/>
                    </a:lnTo>
                    <a:lnTo>
                      <a:pt x="278" y="786"/>
                    </a:lnTo>
                    <a:lnTo>
                      <a:pt x="280" y="800"/>
                    </a:lnTo>
                    <a:lnTo>
                      <a:pt x="280" y="814"/>
                    </a:lnTo>
                    <a:lnTo>
                      <a:pt x="280" y="814"/>
                    </a:lnTo>
                    <a:close/>
                    <a:moveTo>
                      <a:pt x="618" y="814"/>
                    </a:moveTo>
                    <a:lnTo>
                      <a:pt x="618" y="814"/>
                    </a:lnTo>
                    <a:lnTo>
                      <a:pt x="618" y="828"/>
                    </a:lnTo>
                    <a:lnTo>
                      <a:pt x="616" y="842"/>
                    </a:lnTo>
                    <a:lnTo>
                      <a:pt x="612" y="856"/>
                    </a:lnTo>
                    <a:lnTo>
                      <a:pt x="606" y="868"/>
                    </a:lnTo>
                    <a:lnTo>
                      <a:pt x="600" y="880"/>
                    </a:lnTo>
                    <a:lnTo>
                      <a:pt x="594" y="892"/>
                    </a:lnTo>
                    <a:lnTo>
                      <a:pt x="586" y="904"/>
                    </a:lnTo>
                    <a:lnTo>
                      <a:pt x="576" y="914"/>
                    </a:lnTo>
                    <a:lnTo>
                      <a:pt x="566" y="922"/>
                    </a:lnTo>
                    <a:lnTo>
                      <a:pt x="556" y="930"/>
                    </a:lnTo>
                    <a:lnTo>
                      <a:pt x="544" y="938"/>
                    </a:lnTo>
                    <a:lnTo>
                      <a:pt x="532" y="944"/>
                    </a:lnTo>
                    <a:lnTo>
                      <a:pt x="520" y="948"/>
                    </a:lnTo>
                    <a:lnTo>
                      <a:pt x="506" y="952"/>
                    </a:lnTo>
                    <a:lnTo>
                      <a:pt x="492" y="954"/>
                    </a:lnTo>
                    <a:lnTo>
                      <a:pt x="478" y="954"/>
                    </a:lnTo>
                    <a:lnTo>
                      <a:pt x="478" y="954"/>
                    </a:lnTo>
                    <a:lnTo>
                      <a:pt x="464" y="954"/>
                    </a:lnTo>
                    <a:lnTo>
                      <a:pt x="450" y="952"/>
                    </a:lnTo>
                    <a:lnTo>
                      <a:pt x="436" y="948"/>
                    </a:lnTo>
                    <a:lnTo>
                      <a:pt x="422" y="944"/>
                    </a:lnTo>
                    <a:lnTo>
                      <a:pt x="410" y="938"/>
                    </a:lnTo>
                    <a:lnTo>
                      <a:pt x="400" y="930"/>
                    </a:lnTo>
                    <a:lnTo>
                      <a:pt x="388" y="922"/>
                    </a:lnTo>
                    <a:lnTo>
                      <a:pt x="378" y="914"/>
                    </a:lnTo>
                    <a:lnTo>
                      <a:pt x="370" y="904"/>
                    </a:lnTo>
                    <a:lnTo>
                      <a:pt x="362" y="892"/>
                    </a:lnTo>
                    <a:lnTo>
                      <a:pt x="354" y="880"/>
                    </a:lnTo>
                    <a:lnTo>
                      <a:pt x="348" y="868"/>
                    </a:lnTo>
                    <a:lnTo>
                      <a:pt x="344" y="856"/>
                    </a:lnTo>
                    <a:lnTo>
                      <a:pt x="340" y="842"/>
                    </a:lnTo>
                    <a:lnTo>
                      <a:pt x="338" y="828"/>
                    </a:lnTo>
                    <a:lnTo>
                      <a:pt x="338" y="814"/>
                    </a:lnTo>
                    <a:lnTo>
                      <a:pt x="338" y="814"/>
                    </a:lnTo>
                    <a:lnTo>
                      <a:pt x="338" y="800"/>
                    </a:lnTo>
                    <a:lnTo>
                      <a:pt x="340" y="786"/>
                    </a:lnTo>
                    <a:lnTo>
                      <a:pt x="344" y="772"/>
                    </a:lnTo>
                    <a:lnTo>
                      <a:pt x="348" y="760"/>
                    </a:lnTo>
                    <a:lnTo>
                      <a:pt x="354" y="746"/>
                    </a:lnTo>
                    <a:lnTo>
                      <a:pt x="362" y="736"/>
                    </a:lnTo>
                    <a:lnTo>
                      <a:pt x="370" y="724"/>
                    </a:lnTo>
                    <a:lnTo>
                      <a:pt x="378" y="714"/>
                    </a:lnTo>
                    <a:lnTo>
                      <a:pt x="388" y="706"/>
                    </a:lnTo>
                    <a:lnTo>
                      <a:pt x="400" y="698"/>
                    </a:lnTo>
                    <a:lnTo>
                      <a:pt x="410" y="690"/>
                    </a:lnTo>
                    <a:lnTo>
                      <a:pt x="422" y="684"/>
                    </a:lnTo>
                    <a:lnTo>
                      <a:pt x="436" y="680"/>
                    </a:lnTo>
                    <a:lnTo>
                      <a:pt x="450" y="676"/>
                    </a:lnTo>
                    <a:lnTo>
                      <a:pt x="464" y="674"/>
                    </a:lnTo>
                    <a:lnTo>
                      <a:pt x="478" y="674"/>
                    </a:lnTo>
                    <a:lnTo>
                      <a:pt x="478" y="674"/>
                    </a:lnTo>
                    <a:lnTo>
                      <a:pt x="492" y="674"/>
                    </a:lnTo>
                    <a:lnTo>
                      <a:pt x="506" y="676"/>
                    </a:lnTo>
                    <a:lnTo>
                      <a:pt x="520" y="680"/>
                    </a:lnTo>
                    <a:lnTo>
                      <a:pt x="532" y="684"/>
                    </a:lnTo>
                    <a:lnTo>
                      <a:pt x="544" y="690"/>
                    </a:lnTo>
                    <a:lnTo>
                      <a:pt x="556" y="698"/>
                    </a:lnTo>
                    <a:lnTo>
                      <a:pt x="566" y="706"/>
                    </a:lnTo>
                    <a:lnTo>
                      <a:pt x="576" y="714"/>
                    </a:lnTo>
                    <a:lnTo>
                      <a:pt x="586" y="724"/>
                    </a:lnTo>
                    <a:lnTo>
                      <a:pt x="594" y="736"/>
                    </a:lnTo>
                    <a:lnTo>
                      <a:pt x="600" y="746"/>
                    </a:lnTo>
                    <a:lnTo>
                      <a:pt x="606" y="760"/>
                    </a:lnTo>
                    <a:lnTo>
                      <a:pt x="612" y="772"/>
                    </a:lnTo>
                    <a:lnTo>
                      <a:pt x="616" y="786"/>
                    </a:lnTo>
                    <a:lnTo>
                      <a:pt x="618" y="800"/>
                    </a:lnTo>
                    <a:lnTo>
                      <a:pt x="618" y="814"/>
                    </a:lnTo>
                    <a:lnTo>
                      <a:pt x="618" y="814"/>
                    </a:lnTo>
                    <a:close/>
                    <a:moveTo>
                      <a:pt x="280" y="476"/>
                    </a:moveTo>
                    <a:lnTo>
                      <a:pt x="280" y="476"/>
                    </a:lnTo>
                    <a:lnTo>
                      <a:pt x="280" y="492"/>
                    </a:lnTo>
                    <a:lnTo>
                      <a:pt x="278" y="506"/>
                    </a:lnTo>
                    <a:lnTo>
                      <a:pt x="274" y="518"/>
                    </a:lnTo>
                    <a:lnTo>
                      <a:pt x="270" y="532"/>
                    </a:lnTo>
                    <a:lnTo>
                      <a:pt x="264" y="544"/>
                    </a:lnTo>
                    <a:lnTo>
                      <a:pt x="258" y="556"/>
                    </a:lnTo>
                    <a:lnTo>
                      <a:pt x="248" y="566"/>
                    </a:lnTo>
                    <a:lnTo>
                      <a:pt x="240" y="576"/>
                    </a:lnTo>
                    <a:lnTo>
                      <a:pt x="230" y="586"/>
                    </a:lnTo>
                    <a:lnTo>
                      <a:pt x="220" y="594"/>
                    </a:lnTo>
                    <a:lnTo>
                      <a:pt x="208" y="600"/>
                    </a:lnTo>
                    <a:lnTo>
                      <a:pt x="196" y="606"/>
                    </a:lnTo>
                    <a:lnTo>
                      <a:pt x="182" y="610"/>
                    </a:lnTo>
                    <a:lnTo>
                      <a:pt x="168" y="614"/>
                    </a:lnTo>
                    <a:lnTo>
                      <a:pt x="154" y="616"/>
                    </a:lnTo>
                    <a:lnTo>
                      <a:pt x="140" y="618"/>
                    </a:lnTo>
                    <a:lnTo>
                      <a:pt x="140" y="618"/>
                    </a:lnTo>
                    <a:lnTo>
                      <a:pt x="126" y="616"/>
                    </a:lnTo>
                    <a:lnTo>
                      <a:pt x="112" y="614"/>
                    </a:lnTo>
                    <a:lnTo>
                      <a:pt x="98" y="610"/>
                    </a:lnTo>
                    <a:lnTo>
                      <a:pt x="86" y="606"/>
                    </a:lnTo>
                    <a:lnTo>
                      <a:pt x="74" y="600"/>
                    </a:lnTo>
                    <a:lnTo>
                      <a:pt x="62" y="594"/>
                    </a:lnTo>
                    <a:lnTo>
                      <a:pt x="52" y="586"/>
                    </a:lnTo>
                    <a:lnTo>
                      <a:pt x="42" y="576"/>
                    </a:lnTo>
                    <a:lnTo>
                      <a:pt x="32" y="566"/>
                    </a:lnTo>
                    <a:lnTo>
                      <a:pt x="24" y="556"/>
                    </a:lnTo>
                    <a:lnTo>
                      <a:pt x="18" y="544"/>
                    </a:lnTo>
                    <a:lnTo>
                      <a:pt x="12" y="532"/>
                    </a:lnTo>
                    <a:lnTo>
                      <a:pt x="6" y="518"/>
                    </a:lnTo>
                    <a:lnTo>
                      <a:pt x="4" y="506"/>
                    </a:lnTo>
                    <a:lnTo>
                      <a:pt x="2" y="49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462"/>
                    </a:lnTo>
                    <a:lnTo>
                      <a:pt x="4" y="448"/>
                    </a:lnTo>
                    <a:lnTo>
                      <a:pt x="6" y="436"/>
                    </a:lnTo>
                    <a:lnTo>
                      <a:pt x="12" y="422"/>
                    </a:lnTo>
                    <a:lnTo>
                      <a:pt x="18" y="410"/>
                    </a:lnTo>
                    <a:lnTo>
                      <a:pt x="24" y="398"/>
                    </a:lnTo>
                    <a:lnTo>
                      <a:pt x="32" y="388"/>
                    </a:lnTo>
                    <a:lnTo>
                      <a:pt x="42" y="378"/>
                    </a:lnTo>
                    <a:lnTo>
                      <a:pt x="52" y="368"/>
                    </a:lnTo>
                    <a:lnTo>
                      <a:pt x="62" y="360"/>
                    </a:lnTo>
                    <a:lnTo>
                      <a:pt x="74" y="354"/>
                    </a:lnTo>
                    <a:lnTo>
                      <a:pt x="86" y="348"/>
                    </a:lnTo>
                    <a:lnTo>
                      <a:pt x="98" y="342"/>
                    </a:lnTo>
                    <a:lnTo>
                      <a:pt x="112" y="340"/>
                    </a:lnTo>
                    <a:lnTo>
                      <a:pt x="126" y="338"/>
                    </a:lnTo>
                    <a:lnTo>
                      <a:pt x="140" y="336"/>
                    </a:lnTo>
                    <a:lnTo>
                      <a:pt x="140" y="336"/>
                    </a:lnTo>
                    <a:lnTo>
                      <a:pt x="154" y="338"/>
                    </a:lnTo>
                    <a:lnTo>
                      <a:pt x="168" y="340"/>
                    </a:lnTo>
                    <a:lnTo>
                      <a:pt x="182" y="342"/>
                    </a:lnTo>
                    <a:lnTo>
                      <a:pt x="196" y="348"/>
                    </a:lnTo>
                    <a:lnTo>
                      <a:pt x="208" y="354"/>
                    </a:lnTo>
                    <a:lnTo>
                      <a:pt x="220" y="360"/>
                    </a:lnTo>
                    <a:lnTo>
                      <a:pt x="230" y="368"/>
                    </a:lnTo>
                    <a:lnTo>
                      <a:pt x="240" y="378"/>
                    </a:lnTo>
                    <a:lnTo>
                      <a:pt x="248" y="388"/>
                    </a:lnTo>
                    <a:lnTo>
                      <a:pt x="258" y="398"/>
                    </a:lnTo>
                    <a:lnTo>
                      <a:pt x="264" y="410"/>
                    </a:lnTo>
                    <a:lnTo>
                      <a:pt x="270" y="422"/>
                    </a:lnTo>
                    <a:lnTo>
                      <a:pt x="274" y="436"/>
                    </a:lnTo>
                    <a:lnTo>
                      <a:pt x="278" y="448"/>
                    </a:lnTo>
                    <a:lnTo>
                      <a:pt x="280" y="462"/>
                    </a:lnTo>
                    <a:lnTo>
                      <a:pt x="280" y="476"/>
                    </a:lnTo>
                    <a:lnTo>
                      <a:pt x="280" y="476"/>
                    </a:lnTo>
                    <a:close/>
                    <a:moveTo>
                      <a:pt x="618" y="476"/>
                    </a:moveTo>
                    <a:lnTo>
                      <a:pt x="618" y="476"/>
                    </a:lnTo>
                    <a:lnTo>
                      <a:pt x="618" y="492"/>
                    </a:lnTo>
                    <a:lnTo>
                      <a:pt x="616" y="506"/>
                    </a:lnTo>
                    <a:lnTo>
                      <a:pt x="612" y="518"/>
                    </a:lnTo>
                    <a:lnTo>
                      <a:pt x="606" y="532"/>
                    </a:lnTo>
                    <a:lnTo>
                      <a:pt x="600" y="544"/>
                    </a:lnTo>
                    <a:lnTo>
                      <a:pt x="594" y="556"/>
                    </a:lnTo>
                    <a:lnTo>
                      <a:pt x="586" y="566"/>
                    </a:lnTo>
                    <a:lnTo>
                      <a:pt x="576" y="576"/>
                    </a:lnTo>
                    <a:lnTo>
                      <a:pt x="566" y="586"/>
                    </a:lnTo>
                    <a:lnTo>
                      <a:pt x="556" y="594"/>
                    </a:lnTo>
                    <a:lnTo>
                      <a:pt x="544" y="600"/>
                    </a:lnTo>
                    <a:lnTo>
                      <a:pt x="532" y="606"/>
                    </a:lnTo>
                    <a:lnTo>
                      <a:pt x="520" y="610"/>
                    </a:lnTo>
                    <a:lnTo>
                      <a:pt x="506" y="614"/>
                    </a:lnTo>
                    <a:lnTo>
                      <a:pt x="492" y="616"/>
                    </a:lnTo>
                    <a:lnTo>
                      <a:pt x="478" y="618"/>
                    </a:lnTo>
                    <a:lnTo>
                      <a:pt x="478" y="618"/>
                    </a:lnTo>
                    <a:lnTo>
                      <a:pt x="464" y="616"/>
                    </a:lnTo>
                    <a:lnTo>
                      <a:pt x="450" y="614"/>
                    </a:lnTo>
                    <a:lnTo>
                      <a:pt x="436" y="610"/>
                    </a:lnTo>
                    <a:lnTo>
                      <a:pt x="422" y="606"/>
                    </a:lnTo>
                    <a:lnTo>
                      <a:pt x="410" y="600"/>
                    </a:lnTo>
                    <a:lnTo>
                      <a:pt x="400" y="594"/>
                    </a:lnTo>
                    <a:lnTo>
                      <a:pt x="388" y="586"/>
                    </a:lnTo>
                    <a:lnTo>
                      <a:pt x="378" y="576"/>
                    </a:lnTo>
                    <a:lnTo>
                      <a:pt x="370" y="566"/>
                    </a:lnTo>
                    <a:lnTo>
                      <a:pt x="362" y="556"/>
                    </a:lnTo>
                    <a:lnTo>
                      <a:pt x="354" y="544"/>
                    </a:lnTo>
                    <a:lnTo>
                      <a:pt x="348" y="532"/>
                    </a:lnTo>
                    <a:lnTo>
                      <a:pt x="344" y="518"/>
                    </a:lnTo>
                    <a:lnTo>
                      <a:pt x="340" y="506"/>
                    </a:lnTo>
                    <a:lnTo>
                      <a:pt x="338" y="492"/>
                    </a:lnTo>
                    <a:lnTo>
                      <a:pt x="338" y="476"/>
                    </a:lnTo>
                    <a:lnTo>
                      <a:pt x="338" y="476"/>
                    </a:lnTo>
                    <a:lnTo>
                      <a:pt x="338" y="462"/>
                    </a:lnTo>
                    <a:lnTo>
                      <a:pt x="340" y="448"/>
                    </a:lnTo>
                    <a:lnTo>
                      <a:pt x="344" y="436"/>
                    </a:lnTo>
                    <a:lnTo>
                      <a:pt x="348" y="422"/>
                    </a:lnTo>
                    <a:lnTo>
                      <a:pt x="354" y="410"/>
                    </a:lnTo>
                    <a:lnTo>
                      <a:pt x="362" y="398"/>
                    </a:lnTo>
                    <a:lnTo>
                      <a:pt x="370" y="388"/>
                    </a:lnTo>
                    <a:lnTo>
                      <a:pt x="378" y="378"/>
                    </a:lnTo>
                    <a:lnTo>
                      <a:pt x="388" y="368"/>
                    </a:lnTo>
                    <a:lnTo>
                      <a:pt x="400" y="360"/>
                    </a:lnTo>
                    <a:lnTo>
                      <a:pt x="410" y="354"/>
                    </a:lnTo>
                    <a:lnTo>
                      <a:pt x="422" y="348"/>
                    </a:lnTo>
                    <a:lnTo>
                      <a:pt x="436" y="342"/>
                    </a:lnTo>
                    <a:lnTo>
                      <a:pt x="450" y="340"/>
                    </a:lnTo>
                    <a:lnTo>
                      <a:pt x="464" y="338"/>
                    </a:lnTo>
                    <a:lnTo>
                      <a:pt x="478" y="336"/>
                    </a:lnTo>
                    <a:lnTo>
                      <a:pt x="478" y="336"/>
                    </a:lnTo>
                    <a:lnTo>
                      <a:pt x="492" y="338"/>
                    </a:lnTo>
                    <a:lnTo>
                      <a:pt x="506" y="340"/>
                    </a:lnTo>
                    <a:lnTo>
                      <a:pt x="520" y="342"/>
                    </a:lnTo>
                    <a:lnTo>
                      <a:pt x="532" y="348"/>
                    </a:lnTo>
                    <a:lnTo>
                      <a:pt x="544" y="354"/>
                    </a:lnTo>
                    <a:lnTo>
                      <a:pt x="556" y="360"/>
                    </a:lnTo>
                    <a:lnTo>
                      <a:pt x="566" y="368"/>
                    </a:lnTo>
                    <a:lnTo>
                      <a:pt x="576" y="378"/>
                    </a:lnTo>
                    <a:lnTo>
                      <a:pt x="586" y="388"/>
                    </a:lnTo>
                    <a:lnTo>
                      <a:pt x="594" y="398"/>
                    </a:lnTo>
                    <a:lnTo>
                      <a:pt x="600" y="410"/>
                    </a:lnTo>
                    <a:lnTo>
                      <a:pt x="606" y="422"/>
                    </a:lnTo>
                    <a:lnTo>
                      <a:pt x="612" y="436"/>
                    </a:lnTo>
                    <a:lnTo>
                      <a:pt x="616" y="448"/>
                    </a:lnTo>
                    <a:lnTo>
                      <a:pt x="618" y="462"/>
                    </a:lnTo>
                    <a:lnTo>
                      <a:pt x="618" y="476"/>
                    </a:lnTo>
                    <a:lnTo>
                      <a:pt x="618" y="476"/>
                    </a:lnTo>
                    <a:close/>
                    <a:moveTo>
                      <a:pt x="954" y="476"/>
                    </a:moveTo>
                    <a:lnTo>
                      <a:pt x="954" y="476"/>
                    </a:lnTo>
                    <a:lnTo>
                      <a:pt x="954" y="492"/>
                    </a:lnTo>
                    <a:lnTo>
                      <a:pt x="952" y="506"/>
                    </a:lnTo>
                    <a:lnTo>
                      <a:pt x="948" y="518"/>
                    </a:lnTo>
                    <a:lnTo>
                      <a:pt x="944" y="532"/>
                    </a:lnTo>
                    <a:lnTo>
                      <a:pt x="938" y="544"/>
                    </a:lnTo>
                    <a:lnTo>
                      <a:pt x="930" y="556"/>
                    </a:lnTo>
                    <a:lnTo>
                      <a:pt x="922" y="566"/>
                    </a:lnTo>
                    <a:lnTo>
                      <a:pt x="914" y="576"/>
                    </a:lnTo>
                    <a:lnTo>
                      <a:pt x="904" y="586"/>
                    </a:lnTo>
                    <a:lnTo>
                      <a:pt x="892" y="594"/>
                    </a:lnTo>
                    <a:lnTo>
                      <a:pt x="882" y="600"/>
                    </a:lnTo>
                    <a:lnTo>
                      <a:pt x="870" y="606"/>
                    </a:lnTo>
                    <a:lnTo>
                      <a:pt x="856" y="610"/>
                    </a:lnTo>
                    <a:lnTo>
                      <a:pt x="842" y="614"/>
                    </a:lnTo>
                    <a:lnTo>
                      <a:pt x="828" y="616"/>
                    </a:lnTo>
                    <a:lnTo>
                      <a:pt x="814" y="618"/>
                    </a:lnTo>
                    <a:lnTo>
                      <a:pt x="814" y="618"/>
                    </a:lnTo>
                    <a:lnTo>
                      <a:pt x="800" y="616"/>
                    </a:lnTo>
                    <a:lnTo>
                      <a:pt x="786" y="614"/>
                    </a:lnTo>
                    <a:lnTo>
                      <a:pt x="772" y="610"/>
                    </a:lnTo>
                    <a:lnTo>
                      <a:pt x="760" y="606"/>
                    </a:lnTo>
                    <a:lnTo>
                      <a:pt x="748" y="600"/>
                    </a:lnTo>
                    <a:lnTo>
                      <a:pt x="736" y="594"/>
                    </a:lnTo>
                    <a:lnTo>
                      <a:pt x="726" y="586"/>
                    </a:lnTo>
                    <a:lnTo>
                      <a:pt x="716" y="576"/>
                    </a:lnTo>
                    <a:lnTo>
                      <a:pt x="706" y="566"/>
                    </a:lnTo>
                    <a:lnTo>
                      <a:pt x="698" y="556"/>
                    </a:lnTo>
                    <a:lnTo>
                      <a:pt x="692" y="544"/>
                    </a:lnTo>
                    <a:lnTo>
                      <a:pt x="686" y="532"/>
                    </a:lnTo>
                    <a:lnTo>
                      <a:pt x="680" y="518"/>
                    </a:lnTo>
                    <a:lnTo>
                      <a:pt x="676" y="506"/>
                    </a:lnTo>
                    <a:lnTo>
                      <a:pt x="674" y="492"/>
                    </a:lnTo>
                    <a:lnTo>
                      <a:pt x="674" y="476"/>
                    </a:lnTo>
                    <a:lnTo>
                      <a:pt x="674" y="476"/>
                    </a:lnTo>
                    <a:lnTo>
                      <a:pt x="674" y="462"/>
                    </a:lnTo>
                    <a:lnTo>
                      <a:pt x="676" y="448"/>
                    </a:lnTo>
                    <a:lnTo>
                      <a:pt x="680" y="436"/>
                    </a:lnTo>
                    <a:lnTo>
                      <a:pt x="686" y="422"/>
                    </a:lnTo>
                    <a:lnTo>
                      <a:pt x="692" y="410"/>
                    </a:lnTo>
                    <a:lnTo>
                      <a:pt x="698" y="398"/>
                    </a:lnTo>
                    <a:lnTo>
                      <a:pt x="706" y="388"/>
                    </a:lnTo>
                    <a:lnTo>
                      <a:pt x="716" y="378"/>
                    </a:lnTo>
                    <a:lnTo>
                      <a:pt x="726" y="368"/>
                    </a:lnTo>
                    <a:lnTo>
                      <a:pt x="736" y="360"/>
                    </a:lnTo>
                    <a:lnTo>
                      <a:pt x="748" y="354"/>
                    </a:lnTo>
                    <a:lnTo>
                      <a:pt x="760" y="348"/>
                    </a:lnTo>
                    <a:lnTo>
                      <a:pt x="772" y="342"/>
                    </a:lnTo>
                    <a:lnTo>
                      <a:pt x="786" y="340"/>
                    </a:lnTo>
                    <a:lnTo>
                      <a:pt x="800" y="338"/>
                    </a:lnTo>
                    <a:lnTo>
                      <a:pt x="814" y="336"/>
                    </a:lnTo>
                    <a:lnTo>
                      <a:pt x="814" y="336"/>
                    </a:lnTo>
                    <a:lnTo>
                      <a:pt x="828" y="338"/>
                    </a:lnTo>
                    <a:lnTo>
                      <a:pt x="842" y="340"/>
                    </a:lnTo>
                    <a:lnTo>
                      <a:pt x="856" y="342"/>
                    </a:lnTo>
                    <a:lnTo>
                      <a:pt x="870" y="348"/>
                    </a:lnTo>
                    <a:lnTo>
                      <a:pt x="882" y="354"/>
                    </a:lnTo>
                    <a:lnTo>
                      <a:pt x="892" y="360"/>
                    </a:lnTo>
                    <a:lnTo>
                      <a:pt x="904" y="368"/>
                    </a:lnTo>
                    <a:lnTo>
                      <a:pt x="914" y="378"/>
                    </a:lnTo>
                    <a:lnTo>
                      <a:pt x="922" y="388"/>
                    </a:lnTo>
                    <a:lnTo>
                      <a:pt x="930" y="398"/>
                    </a:lnTo>
                    <a:lnTo>
                      <a:pt x="938" y="410"/>
                    </a:lnTo>
                    <a:lnTo>
                      <a:pt x="944" y="422"/>
                    </a:lnTo>
                    <a:lnTo>
                      <a:pt x="948" y="436"/>
                    </a:lnTo>
                    <a:lnTo>
                      <a:pt x="952" y="448"/>
                    </a:lnTo>
                    <a:lnTo>
                      <a:pt x="954" y="462"/>
                    </a:lnTo>
                    <a:lnTo>
                      <a:pt x="954" y="476"/>
                    </a:lnTo>
                    <a:lnTo>
                      <a:pt x="954" y="476"/>
                    </a:lnTo>
                    <a:close/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8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20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4" y="168"/>
                    </a:lnTo>
                    <a:lnTo>
                      <a:pt x="2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26"/>
                    </a:lnTo>
                    <a:lnTo>
                      <a:pt x="4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4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20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8" y="62"/>
                    </a:lnTo>
                    <a:lnTo>
                      <a:pt x="264" y="74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  <a:moveTo>
                      <a:pt x="618" y="140"/>
                    </a:moveTo>
                    <a:lnTo>
                      <a:pt x="618" y="140"/>
                    </a:lnTo>
                    <a:lnTo>
                      <a:pt x="618" y="154"/>
                    </a:lnTo>
                    <a:lnTo>
                      <a:pt x="616" y="168"/>
                    </a:lnTo>
                    <a:lnTo>
                      <a:pt x="612" y="182"/>
                    </a:lnTo>
                    <a:lnTo>
                      <a:pt x="606" y="194"/>
                    </a:lnTo>
                    <a:lnTo>
                      <a:pt x="600" y="206"/>
                    </a:lnTo>
                    <a:lnTo>
                      <a:pt x="594" y="218"/>
                    </a:lnTo>
                    <a:lnTo>
                      <a:pt x="586" y="230"/>
                    </a:lnTo>
                    <a:lnTo>
                      <a:pt x="576" y="240"/>
                    </a:lnTo>
                    <a:lnTo>
                      <a:pt x="566" y="248"/>
                    </a:lnTo>
                    <a:lnTo>
                      <a:pt x="556" y="256"/>
                    </a:lnTo>
                    <a:lnTo>
                      <a:pt x="544" y="264"/>
                    </a:lnTo>
                    <a:lnTo>
                      <a:pt x="532" y="270"/>
                    </a:lnTo>
                    <a:lnTo>
                      <a:pt x="520" y="274"/>
                    </a:lnTo>
                    <a:lnTo>
                      <a:pt x="506" y="278"/>
                    </a:lnTo>
                    <a:lnTo>
                      <a:pt x="492" y="280"/>
                    </a:lnTo>
                    <a:lnTo>
                      <a:pt x="478" y="280"/>
                    </a:lnTo>
                    <a:lnTo>
                      <a:pt x="478" y="280"/>
                    </a:lnTo>
                    <a:lnTo>
                      <a:pt x="464" y="280"/>
                    </a:lnTo>
                    <a:lnTo>
                      <a:pt x="450" y="278"/>
                    </a:lnTo>
                    <a:lnTo>
                      <a:pt x="436" y="274"/>
                    </a:lnTo>
                    <a:lnTo>
                      <a:pt x="422" y="270"/>
                    </a:lnTo>
                    <a:lnTo>
                      <a:pt x="410" y="264"/>
                    </a:lnTo>
                    <a:lnTo>
                      <a:pt x="400" y="256"/>
                    </a:lnTo>
                    <a:lnTo>
                      <a:pt x="388" y="248"/>
                    </a:lnTo>
                    <a:lnTo>
                      <a:pt x="378" y="240"/>
                    </a:lnTo>
                    <a:lnTo>
                      <a:pt x="370" y="230"/>
                    </a:lnTo>
                    <a:lnTo>
                      <a:pt x="362" y="218"/>
                    </a:lnTo>
                    <a:lnTo>
                      <a:pt x="354" y="206"/>
                    </a:lnTo>
                    <a:lnTo>
                      <a:pt x="348" y="194"/>
                    </a:lnTo>
                    <a:lnTo>
                      <a:pt x="344" y="182"/>
                    </a:lnTo>
                    <a:lnTo>
                      <a:pt x="340" y="168"/>
                    </a:lnTo>
                    <a:lnTo>
                      <a:pt x="338" y="154"/>
                    </a:lnTo>
                    <a:lnTo>
                      <a:pt x="338" y="140"/>
                    </a:lnTo>
                    <a:lnTo>
                      <a:pt x="338" y="140"/>
                    </a:lnTo>
                    <a:lnTo>
                      <a:pt x="338" y="126"/>
                    </a:lnTo>
                    <a:lnTo>
                      <a:pt x="340" y="112"/>
                    </a:lnTo>
                    <a:lnTo>
                      <a:pt x="344" y="98"/>
                    </a:lnTo>
                    <a:lnTo>
                      <a:pt x="348" y="86"/>
                    </a:lnTo>
                    <a:lnTo>
                      <a:pt x="354" y="74"/>
                    </a:lnTo>
                    <a:lnTo>
                      <a:pt x="362" y="62"/>
                    </a:lnTo>
                    <a:lnTo>
                      <a:pt x="370" y="50"/>
                    </a:lnTo>
                    <a:lnTo>
                      <a:pt x="378" y="40"/>
                    </a:lnTo>
                    <a:lnTo>
                      <a:pt x="388" y="32"/>
                    </a:lnTo>
                    <a:lnTo>
                      <a:pt x="400" y="24"/>
                    </a:lnTo>
                    <a:lnTo>
                      <a:pt x="410" y="16"/>
                    </a:lnTo>
                    <a:lnTo>
                      <a:pt x="422" y="10"/>
                    </a:lnTo>
                    <a:lnTo>
                      <a:pt x="436" y="6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78" y="0"/>
                    </a:lnTo>
                    <a:lnTo>
                      <a:pt x="478" y="0"/>
                    </a:lnTo>
                    <a:lnTo>
                      <a:pt x="492" y="0"/>
                    </a:lnTo>
                    <a:lnTo>
                      <a:pt x="506" y="2"/>
                    </a:lnTo>
                    <a:lnTo>
                      <a:pt x="520" y="6"/>
                    </a:lnTo>
                    <a:lnTo>
                      <a:pt x="532" y="10"/>
                    </a:lnTo>
                    <a:lnTo>
                      <a:pt x="544" y="16"/>
                    </a:lnTo>
                    <a:lnTo>
                      <a:pt x="556" y="24"/>
                    </a:lnTo>
                    <a:lnTo>
                      <a:pt x="566" y="32"/>
                    </a:lnTo>
                    <a:lnTo>
                      <a:pt x="576" y="40"/>
                    </a:lnTo>
                    <a:lnTo>
                      <a:pt x="586" y="50"/>
                    </a:lnTo>
                    <a:lnTo>
                      <a:pt x="594" y="62"/>
                    </a:lnTo>
                    <a:lnTo>
                      <a:pt x="600" y="74"/>
                    </a:lnTo>
                    <a:lnTo>
                      <a:pt x="606" y="86"/>
                    </a:lnTo>
                    <a:lnTo>
                      <a:pt x="612" y="98"/>
                    </a:lnTo>
                    <a:lnTo>
                      <a:pt x="616" y="112"/>
                    </a:lnTo>
                    <a:lnTo>
                      <a:pt x="618" y="126"/>
                    </a:lnTo>
                    <a:lnTo>
                      <a:pt x="618" y="140"/>
                    </a:lnTo>
                    <a:lnTo>
                      <a:pt x="618" y="140"/>
                    </a:lnTo>
                    <a:close/>
                    <a:moveTo>
                      <a:pt x="954" y="140"/>
                    </a:moveTo>
                    <a:lnTo>
                      <a:pt x="954" y="140"/>
                    </a:lnTo>
                    <a:lnTo>
                      <a:pt x="954" y="154"/>
                    </a:lnTo>
                    <a:lnTo>
                      <a:pt x="952" y="168"/>
                    </a:lnTo>
                    <a:lnTo>
                      <a:pt x="948" y="182"/>
                    </a:lnTo>
                    <a:lnTo>
                      <a:pt x="944" y="194"/>
                    </a:lnTo>
                    <a:lnTo>
                      <a:pt x="938" y="206"/>
                    </a:lnTo>
                    <a:lnTo>
                      <a:pt x="930" y="218"/>
                    </a:lnTo>
                    <a:lnTo>
                      <a:pt x="922" y="230"/>
                    </a:lnTo>
                    <a:lnTo>
                      <a:pt x="914" y="240"/>
                    </a:lnTo>
                    <a:lnTo>
                      <a:pt x="904" y="248"/>
                    </a:lnTo>
                    <a:lnTo>
                      <a:pt x="892" y="256"/>
                    </a:lnTo>
                    <a:lnTo>
                      <a:pt x="882" y="264"/>
                    </a:lnTo>
                    <a:lnTo>
                      <a:pt x="870" y="270"/>
                    </a:lnTo>
                    <a:lnTo>
                      <a:pt x="856" y="274"/>
                    </a:lnTo>
                    <a:lnTo>
                      <a:pt x="842" y="278"/>
                    </a:lnTo>
                    <a:lnTo>
                      <a:pt x="828" y="280"/>
                    </a:lnTo>
                    <a:lnTo>
                      <a:pt x="814" y="280"/>
                    </a:lnTo>
                    <a:lnTo>
                      <a:pt x="814" y="280"/>
                    </a:lnTo>
                    <a:lnTo>
                      <a:pt x="800" y="280"/>
                    </a:lnTo>
                    <a:lnTo>
                      <a:pt x="786" y="278"/>
                    </a:lnTo>
                    <a:lnTo>
                      <a:pt x="772" y="274"/>
                    </a:lnTo>
                    <a:lnTo>
                      <a:pt x="760" y="270"/>
                    </a:lnTo>
                    <a:lnTo>
                      <a:pt x="748" y="264"/>
                    </a:lnTo>
                    <a:lnTo>
                      <a:pt x="736" y="256"/>
                    </a:lnTo>
                    <a:lnTo>
                      <a:pt x="726" y="248"/>
                    </a:lnTo>
                    <a:lnTo>
                      <a:pt x="716" y="240"/>
                    </a:lnTo>
                    <a:lnTo>
                      <a:pt x="706" y="230"/>
                    </a:lnTo>
                    <a:lnTo>
                      <a:pt x="698" y="218"/>
                    </a:lnTo>
                    <a:lnTo>
                      <a:pt x="692" y="206"/>
                    </a:lnTo>
                    <a:lnTo>
                      <a:pt x="686" y="194"/>
                    </a:lnTo>
                    <a:lnTo>
                      <a:pt x="680" y="182"/>
                    </a:lnTo>
                    <a:lnTo>
                      <a:pt x="676" y="168"/>
                    </a:lnTo>
                    <a:lnTo>
                      <a:pt x="674" y="154"/>
                    </a:lnTo>
                    <a:lnTo>
                      <a:pt x="674" y="140"/>
                    </a:lnTo>
                    <a:lnTo>
                      <a:pt x="674" y="140"/>
                    </a:lnTo>
                    <a:lnTo>
                      <a:pt x="674" y="126"/>
                    </a:lnTo>
                    <a:lnTo>
                      <a:pt x="676" y="112"/>
                    </a:lnTo>
                    <a:lnTo>
                      <a:pt x="680" y="98"/>
                    </a:lnTo>
                    <a:lnTo>
                      <a:pt x="686" y="86"/>
                    </a:lnTo>
                    <a:lnTo>
                      <a:pt x="692" y="74"/>
                    </a:lnTo>
                    <a:lnTo>
                      <a:pt x="698" y="62"/>
                    </a:lnTo>
                    <a:lnTo>
                      <a:pt x="706" y="50"/>
                    </a:lnTo>
                    <a:lnTo>
                      <a:pt x="716" y="40"/>
                    </a:lnTo>
                    <a:lnTo>
                      <a:pt x="726" y="32"/>
                    </a:lnTo>
                    <a:lnTo>
                      <a:pt x="736" y="24"/>
                    </a:lnTo>
                    <a:lnTo>
                      <a:pt x="748" y="16"/>
                    </a:lnTo>
                    <a:lnTo>
                      <a:pt x="760" y="10"/>
                    </a:lnTo>
                    <a:lnTo>
                      <a:pt x="772" y="6"/>
                    </a:lnTo>
                    <a:lnTo>
                      <a:pt x="786" y="2"/>
                    </a:lnTo>
                    <a:lnTo>
                      <a:pt x="800" y="0"/>
                    </a:lnTo>
                    <a:lnTo>
                      <a:pt x="814" y="0"/>
                    </a:lnTo>
                    <a:lnTo>
                      <a:pt x="814" y="0"/>
                    </a:lnTo>
                    <a:lnTo>
                      <a:pt x="828" y="0"/>
                    </a:lnTo>
                    <a:lnTo>
                      <a:pt x="842" y="2"/>
                    </a:lnTo>
                    <a:lnTo>
                      <a:pt x="856" y="6"/>
                    </a:lnTo>
                    <a:lnTo>
                      <a:pt x="870" y="10"/>
                    </a:lnTo>
                    <a:lnTo>
                      <a:pt x="882" y="16"/>
                    </a:lnTo>
                    <a:lnTo>
                      <a:pt x="892" y="24"/>
                    </a:lnTo>
                    <a:lnTo>
                      <a:pt x="904" y="32"/>
                    </a:lnTo>
                    <a:lnTo>
                      <a:pt x="914" y="40"/>
                    </a:lnTo>
                    <a:lnTo>
                      <a:pt x="922" y="50"/>
                    </a:lnTo>
                    <a:lnTo>
                      <a:pt x="930" y="62"/>
                    </a:lnTo>
                    <a:lnTo>
                      <a:pt x="938" y="74"/>
                    </a:lnTo>
                    <a:lnTo>
                      <a:pt x="944" y="86"/>
                    </a:lnTo>
                    <a:lnTo>
                      <a:pt x="948" y="98"/>
                    </a:lnTo>
                    <a:lnTo>
                      <a:pt x="952" y="112"/>
                    </a:lnTo>
                    <a:lnTo>
                      <a:pt x="954" y="126"/>
                    </a:lnTo>
                    <a:lnTo>
                      <a:pt x="954" y="140"/>
                    </a:lnTo>
                    <a:lnTo>
                      <a:pt x="954" y="140"/>
                    </a:lnTo>
                    <a:close/>
                  </a:path>
                </a:pathLst>
              </a:custGeom>
              <a:solidFill>
                <a:srgbClr val="72A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xmlns:p14="http://schemas.microsoft.com/office/powerpoint/2010/main" xmlns:a14="http://schemas.microsoft.com/office/drawing/2010/main" xmlns="" id="{C8D23F22-51F9-4450-A3D9-D4CF200DD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3482975"/>
                <a:ext cx="444500" cy="444500"/>
              </a:xfrm>
              <a:custGeom>
                <a:avLst/>
                <a:gdLst>
                  <a:gd name="T0" fmla="*/ 280 w 280"/>
                  <a:gd name="T1" fmla="*/ 140 h 280"/>
                  <a:gd name="T2" fmla="*/ 278 w 280"/>
                  <a:gd name="T3" fmla="*/ 168 h 280"/>
                  <a:gd name="T4" fmla="*/ 270 w 280"/>
                  <a:gd name="T5" fmla="*/ 194 h 280"/>
                  <a:gd name="T6" fmla="*/ 256 w 280"/>
                  <a:gd name="T7" fmla="*/ 218 h 280"/>
                  <a:gd name="T8" fmla="*/ 240 w 280"/>
                  <a:gd name="T9" fmla="*/ 240 h 280"/>
                  <a:gd name="T10" fmla="*/ 218 w 280"/>
                  <a:gd name="T11" fmla="*/ 256 h 280"/>
                  <a:gd name="T12" fmla="*/ 196 w 280"/>
                  <a:gd name="T13" fmla="*/ 270 h 280"/>
                  <a:gd name="T14" fmla="*/ 168 w 280"/>
                  <a:gd name="T15" fmla="*/ 278 h 280"/>
                  <a:gd name="T16" fmla="*/ 140 w 280"/>
                  <a:gd name="T17" fmla="*/ 280 h 280"/>
                  <a:gd name="T18" fmla="*/ 126 w 280"/>
                  <a:gd name="T19" fmla="*/ 280 h 280"/>
                  <a:gd name="T20" fmla="*/ 98 w 280"/>
                  <a:gd name="T21" fmla="*/ 274 h 280"/>
                  <a:gd name="T22" fmla="*/ 74 w 280"/>
                  <a:gd name="T23" fmla="*/ 264 h 280"/>
                  <a:gd name="T24" fmla="*/ 52 w 280"/>
                  <a:gd name="T25" fmla="*/ 248 h 280"/>
                  <a:gd name="T26" fmla="*/ 32 w 280"/>
                  <a:gd name="T27" fmla="*/ 230 h 280"/>
                  <a:gd name="T28" fmla="*/ 18 w 280"/>
                  <a:gd name="T29" fmla="*/ 206 h 280"/>
                  <a:gd name="T30" fmla="*/ 6 w 280"/>
                  <a:gd name="T31" fmla="*/ 182 h 280"/>
                  <a:gd name="T32" fmla="*/ 0 w 280"/>
                  <a:gd name="T33" fmla="*/ 154 h 280"/>
                  <a:gd name="T34" fmla="*/ 0 w 280"/>
                  <a:gd name="T35" fmla="*/ 140 h 280"/>
                  <a:gd name="T36" fmla="*/ 2 w 280"/>
                  <a:gd name="T37" fmla="*/ 112 h 280"/>
                  <a:gd name="T38" fmla="*/ 12 w 280"/>
                  <a:gd name="T39" fmla="*/ 86 h 280"/>
                  <a:gd name="T40" fmla="*/ 24 w 280"/>
                  <a:gd name="T41" fmla="*/ 62 h 280"/>
                  <a:gd name="T42" fmla="*/ 42 w 280"/>
                  <a:gd name="T43" fmla="*/ 40 h 280"/>
                  <a:gd name="T44" fmla="*/ 62 w 280"/>
                  <a:gd name="T45" fmla="*/ 24 h 280"/>
                  <a:gd name="T46" fmla="*/ 86 w 280"/>
                  <a:gd name="T47" fmla="*/ 10 h 280"/>
                  <a:gd name="T48" fmla="*/ 112 w 280"/>
                  <a:gd name="T49" fmla="*/ 2 h 280"/>
                  <a:gd name="T50" fmla="*/ 140 w 280"/>
                  <a:gd name="T51" fmla="*/ 0 h 280"/>
                  <a:gd name="T52" fmla="*/ 154 w 280"/>
                  <a:gd name="T53" fmla="*/ 0 h 280"/>
                  <a:gd name="T54" fmla="*/ 182 w 280"/>
                  <a:gd name="T55" fmla="*/ 6 h 280"/>
                  <a:gd name="T56" fmla="*/ 208 w 280"/>
                  <a:gd name="T57" fmla="*/ 16 h 280"/>
                  <a:gd name="T58" fmla="*/ 230 w 280"/>
                  <a:gd name="T59" fmla="*/ 32 h 280"/>
                  <a:gd name="T60" fmla="*/ 248 w 280"/>
                  <a:gd name="T61" fmla="*/ 50 h 280"/>
                  <a:gd name="T62" fmla="*/ 264 w 280"/>
                  <a:gd name="T63" fmla="*/ 72 h 280"/>
                  <a:gd name="T64" fmla="*/ 274 w 280"/>
                  <a:gd name="T65" fmla="*/ 98 h 280"/>
                  <a:gd name="T66" fmla="*/ 280 w 280"/>
                  <a:gd name="T67" fmla="*/ 126 h 280"/>
                  <a:gd name="T68" fmla="*/ 280 w 280"/>
                  <a:gd name="T69" fmla="*/ 14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80">
                    <a:moveTo>
                      <a:pt x="280" y="140"/>
                    </a:moveTo>
                    <a:lnTo>
                      <a:pt x="280" y="140"/>
                    </a:lnTo>
                    <a:lnTo>
                      <a:pt x="280" y="154"/>
                    </a:lnTo>
                    <a:lnTo>
                      <a:pt x="278" y="168"/>
                    </a:lnTo>
                    <a:lnTo>
                      <a:pt x="274" y="182"/>
                    </a:lnTo>
                    <a:lnTo>
                      <a:pt x="270" y="194"/>
                    </a:lnTo>
                    <a:lnTo>
                      <a:pt x="264" y="206"/>
                    </a:lnTo>
                    <a:lnTo>
                      <a:pt x="256" y="218"/>
                    </a:lnTo>
                    <a:lnTo>
                      <a:pt x="248" y="230"/>
                    </a:lnTo>
                    <a:lnTo>
                      <a:pt x="240" y="240"/>
                    </a:lnTo>
                    <a:lnTo>
                      <a:pt x="230" y="248"/>
                    </a:lnTo>
                    <a:lnTo>
                      <a:pt x="218" y="256"/>
                    </a:lnTo>
                    <a:lnTo>
                      <a:pt x="208" y="264"/>
                    </a:lnTo>
                    <a:lnTo>
                      <a:pt x="196" y="270"/>
                    </a:lnTo>
                    <a:lnTo>
                      <a:pt x="182" y="274"/>
                    </a:lnTo>
                    <a:lnTo>
                      <a:pt x="168" y="278"/>
                    </a:lnTo>
                    <a:lnTo>
                      <a:pt x="154" y="280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26" y="280"/>
                    </a:lnTo>
                    <a:lnTo>
                      <a:pt x="112" y="278"/>
                    </a:lnTo>
                    <a:lnTo>
                      <a:pt x="98" y="274"/>
                    </a:lnTo>
                    <a:lnTo>
                      <a:pt x="86" y="270"/>
                    </a:lnTo>
                    <a:lnTo>
                      <a:pt x="74" y="264"/>
                    </a:lnTo>
                    <a:lnTo>
                      <a:pt x="62" y="256"/>
                    </a:lnTo>
                    <a:lnTo>
                      <a:pt x="52" y="248"/>
                    </a:lnTo>
                    <a:lnTo>
                      <a:pt x="42" y="240"/>
                    </a:lnTo>
                    <a:lnTo>
                      <a:pt x="32" y="230"/>
                    </a:lnTo>
                    <a:lnTo>
                      <a:pt x="24" y="218"/>
                    </a:lnTo>
                    <a:lnTo>
                      <a:pt x="18" y="206"/>
                    </a:lnTo>
                    <a:lnTo>
                      <a:pt x="12" y="194"/>
                    </a:lnTo>
                    <a:lnTo>
                      <a:pt x="6" y="182"/>
                    </a:lnTo>
                    <a:lnTo>
                      <a:pt x="2" y="168"/>
                    </a:lnTo>
                    <a:lnTo>
                      <a:pt x="0" y="154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0" y="126"/>
                    </a:lnTo>
                    <a:lnTo>
                      <a:pt x="2" y="112"/>
                    </a:lnTo>
                    <a:lnTo>
                      <a:pt x="6" y="98"/>
                    </a:lnTo>
                    <a:lnTo>
                      <a:pt x="12" y="86"/>
                    </a:lnTo>
                    <a:lnTo>
                      <a:pt x="18" y="72"/>
                    </a:lnTo>
                    <a:lnTo>
                      <a:pt x="24" y="62"/>
                    </a:lnTo>
                    <a:lnTo>
                      <a:pt x="32" y="50"/>
                    </a:lnTo>
                    <a:lnTo>
                      <a:pt x="42" y="40"/>
                    </a:lnTo>
                    <a:lnTo>
                      <a:pt x="52" y="32"/>
                    </a:lnTo>
                    <a:lnTo>
                      <a:pt x="62" y="24"/>
                    </a:lnTo>
                    <a:lnTo>
                      <a:pt x="74" y="16"/>
                    </a:lnTo>
                    <a:lnTo>
                      <a:pt x="86" y="10"/>
                    </a:lnTo>
                    <a:lnTo>
                      <a:pt x="98" y="6"/>
                    </a:lnTo>
                    <a:lnTo>
                      <a:pt x="112" y="2"/>
                    </a:lnTo>
                    <a:lnTo>
                      <a:pt x="126" y="0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54" y="0"/>
                    </a:lnTo>
                    <a:lnTo>
                      <a:pt x="168" y="2"/>
                    </a:lnTo>
                    <a:lnTo>
                      <a:pt x="182" y="6"/>
                    </a:lnTo>
                    <a:lnTo>
                      <a:pt x="196" y="10"/>
                    </a:lnTo>
                    <a:lnTo>
                      <a:pt x="208" y="16"/>
                    </a:lnTo>
                    <a:lnTo>
                      <a:pt x="218" y="24"/>
                    </a:lnTo>
                    <a:lnTo>
                      <a:pt x="230" y="32"/>
                    </a:lnTo>
                    <a:lnTo>
                      <a:pt x="240" y="40"/>
                    </a:lnTo>
                    <a:lnTo>
                      <a:pt x="248" y="50"/>
                    </a:lnTo>
                    <a:lnTo>
                      <a:pt x="256" y="62"/>
                    </a:lnTo>
                    <a:lnTo>
                      <a:pt x="264" y="72"/>
                    </a:lnTo>
                    <a:lnTo>
                      <a:pt x="270" y="86"/>
                    </a:lnTo>
                    <a:lnTo>
                      <a:pt x="274" y="98"/>
                    </a:lnTo>
                    <a:lnTo>
                      <a:pt x="278" y="112"/>
                    </a:lnTo>
                    <a:lnTo>
                      <a:pt x="280" y="126"/>
                    </a:lnTo>
                    <a:lnTo>
                      <a:pt x="280" y="140"/>
                    </a:lnTo>
                    <a:lnTo>
                      <a:pt x="280" y="14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90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CSI &amp; SSI Trend – National </a:t>
            </a:r>
            <a:r>
              <a:rPr lang="en-GB" dirty="0" smtClean="0">
                <a:solidFill>
                  <a:srgbClr val="FF4F4F"/>
                </a:solidFill>
              </a:rPr>
              <a:t>Nissan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r>
              <a:rPr lang="en-GB"/>
              <a:t>Positive score seems on sales performance Nissan and aftersales performance. Its score are going up by 17pts and 4pts. From the target. </a:t>
            </a:r>
          </a:p>
          <a:p>
            <a:r>
              <a:rPr lang="en-GB"/>
              <a:t>Looking into bottom box performance there still 1.7% of the customer dissatisfied on this period.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832461"/>
              </p:ext>
            </p:extLst>
          </p:nvPr>
        </p:nvGraphicFramePr>
        <p:xfrm>
          <a:off x="459422" y="1878869"/>
          <a:ext cx="5577840" cy="162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1132E8D3-308B-4184-ACEB-25CF392D9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3205"/>
              </p:ext>
            </p:extLst>
          </p:nvPr>
        </p:nvGraphicFramePr>
        <p:xfrm>
          <a:off x="459422" y="4498045"/>
          <a:ext cx="5577840" cy="1280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727367"/>
              </p:ext>
            </p:extLst>
          </p:nvPr>
        </p:nvGraphicFramePr>
        <p:xfrm>
          <a:off x="822076" y="3527036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98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3568496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857393" y="1461357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xmlns="" id="{3A163DF7-307E-421B-8F0C-5D87F3D504E1}"/>
              </a:ext>
            </a:extLst>
          </p:cNvPr>
          <p:cNvSpPr txBox="1"/>
          <p:nvPr/>
        </p:nvSpPr>
        <p:spPr>
          <a:xfrm>
            <a:off x="1809527" y="41814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24282" fontAlgn="auto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5pPr>
            <a:lvl6pPr>
              <a:defRPr kumimoji="1">
                <a:latin typeface="Arial" charset="0"/>
                <a:ea typeface="ＭＳ Ｐゴシック" pitchFamily="50" charset="-128"/>
              </a:defRPr>
            </a:lvl6pPr>
            <a:lvl7pPr>
              <a:defRPr kumimoji="1">
                <a:latin typeface="Arial" charset="0"/>
                <a:ea typeface="ＭＳ Ｐゴシック" pitchFamily="50" charset="-128"/>
              </a:defRPr>
            </a:lvl7pPr>
            <a:lvl8pPr>
              <a:defRPr kumimoji="1">
                <a:latin typeface="Arial" charset="0"/>
                <a:ea typeface="ＭＳ Ｐゴシック" pitchFamily="50" charset="-128"/>
              </a:defRPr>
            </a:lvl8pPr>
            <a:lvl9pPr>
              <a:defRPr kumimoji="1"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dirty="0"/>
              <a:t>SSI Bottom Box</a:t>
            </a:r>
            <a:r>
              <a:rPr lang="en-US" b="0" dirty="0"/>
              <a:t> Result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036733"/>
              </p:ext>
            </p:extLst>
          </p:nvPr>
        </p:nvGraphicFramePr>
        <p:xfrm>
          <a:off x="822078" y="5812421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0</a:t>
                      </a:r>
                      <a:r>
                        <a:rPr kumimoji="0" lang="en-GB" sz="900" b="0" i="1" u="none" strike="noStrike" kern="1200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853881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143617"/>
              </p:ext>
            </p:extLst>
          </p:nvPr>
        </p:nvGraphicFramePr>
        <p:xfrm>
          <a:off x="6555222" y="1878869"/>
          <a:ext cx="5577840" cy="1623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xmlns="" id="{1132E8D3-308B-4184-ACEB-25CF392D9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267849"/>
              </p:ext>
            </p:extLst>
          </p:nvPr>
        </p:nvGraphicFramePr>
        <p:xfrm>
          <a:off x="6555222" y="4498045"/>
          <a:ext cx="5577840" cy="1280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868721"/>
              </p:ext>
            </p:extLst>
          </p:nvPr>
        </p:nvGraphicFramePr>
        <p:xfrm>
          <a:off x="6917876" y="3527036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1,315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3568496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1461357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3" name="TextBox 20">
            <a:extLst>
              <a:ext uri="{FF2B5EF4-FFF2-40B4-BE49-F238E27FC236}">
                <a16:creationId xmlns:a16="http://schemas.microsoft.com/office/drawing/2014/main" xmlns="" id="{3A163DF7-307E-421B-8F0C-5D87F3D504E1}"/>
              </a:ext>
            </a:extLst>
          </p:cNvPr>
          <p:cNvSpPr txBox="1"/>
          <p:nvPr/>
        </p:nvSpPr>
        <p:spPr>
          <a:xfrm>
            <a:off x="7903940" y="41814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24282" fontAlgn="auto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Arial" charset="0"/>
                <a:ea typeface="ＭＳ Ｐゴシック" pitchFamily="50" charset="-128"/>
              </a:defRPr>
            </a:lvl5pPr>
            <a:lvl6pPr>
              <a:defRPr kumimoji="1">
                <a:latin typeface="Arial" charset="0"/>
                <a:ea typeface="ＭＳ Ｐゴシック" pitchFamily="50" charset="-128"/>
              </a:defRPr>
            </a:lvl6pPr>
            <a:lvl7pPr>
              <a:defRPr kumimoji="1">
                <a:latin typeface="Arial" charset="0"/>
                <a:ea typeface="ＭＳ Ｐゴシック" pitchFamily="50" charset="-128"/>
              </a:defRPr>
            </a:lvl7pPr>
            <a:lvl8pPr>
              <a:defRPr kumimoji="1">
                <a:latin typeface="Arial" charset="0"/>
                <a:ea typeface="ＭＳ Ｐゴシック" pitchFamily="50" charset="-128"/>
              </a:defRPr>
            </a:lvl8pPr>
            <a:lvl9pPr>
              <a:defRPr kumimoji="1"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smtClean="0"/>
              <a:t>CSI </a:t>
            </a:r>
            <a:r>
              <a:rPr lang="en-US" dirty="0"/>
              <a:t>Bottom Box</a:t>
            </a:r>
            <a:r>
              <a:rPr lang="en-US" b="0" dirty="0"/>
              <a:t> Result</a:t>
            </a:r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92726"/>
              </p:ext>
            </p:extLst>
          </p:nvPr>
        </p:nvGraphicFramePr>
        <p:xfrm>
          <a:off x="6917878" y="5812421"/>
          <a:ext cx="4879728" cy="221418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2141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23</a:t>
                      </a:r>
                      <a:r>
                        <a:rPr kumimoji="0" lang="en-GB" sz="9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*</a:t>
                      </a: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853881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3063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Hot Alert – 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8AC9DA"/>
                </a:solidFill>
              </a:rPr>
              <a:t>Datsun </a:t>
            </a:r>
            <a:r>
              <a:rPr lang="en-GB" smtClean="0"/>
              <a:t>National</a:t>
            </a:r>
            <a:r>
              <a:rPr lang="en-GB" sz="2000" b="0" smtClean="0"/>
              <a:t> (1/2)</a:t>
            </a:r>
            <a:endParaRPr lang="en-US" sz="2000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908676503"/>
              </p:ext>
            </p:extLst>
          </p:nvPr>
        </p:nvGraphicFramePr>
        <p:xfrm>
          <a:off x="2312172" y="757061"/>
          <a:ext cx="2517003" cy="203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A1C5E8E-10C3-431F-AC12-5EC42337D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020016"/>
              </p:ext>
            </p:extLst>
          </p:nvPr>
        </p:nvGraphicFramePr>
        <p:xfrm>
          <a:off x="5218112" y="1125711"/>
          <a:ext cx="4572000" cy="129730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xmlns="" val="9208178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270284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942625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180340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n=11)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289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Initiation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05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Advisor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3812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Facility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434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Pick up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7631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Quality</a:t>
                      </a:r>
                    </a:p>
                  </a:txBody>
                  <a:tcPr marL="45720" marR="18288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22198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952C0ABC-8218-416E-AB48-6C0FA7B9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507955"/>
              </p:ext>
            </p:extLst>
          </p:nvPr>
        </p:nvGraphicFramePr>
        <p:xfrm>
          <a:off x="217941" y="2798946"/>
          <a:ext cx="11752942" cy="2372329"/>
        </p:xfrm>
        <a:graphic>
          <a:graphicData uri="http://schemas.openxmlformats.org/drawingml/2006/table">
            <a:tbl>
              <a:tblPr/>
              <a:tblGrid>
                <a:gridCol w="231532">
                  <a:extLst>
                    <a:ext uri="{9D8B030D-6E8A-4147-A177-3AD203B41FA5}">
                      <a16:colId xmlns:a16="http://schemas.microsoft.com/office/drawing/2014/main" xmlns="" val="1788212343"/>
                    </a:ext>
                  </a:extLst>
                </a:gridCol>
                <a:gridCol w="641164">
                  <a:extLst>
                    <a:ext uri="{9D8B030D-6E8A-4147-A177-3AD203B41FA5}">
                      <a16:colId xmlns:a16="http://schemas.microsoft.com/office/drawing/2014/main" xmlns="" val="1399995397"/>
                    </a:ext>
                  </a:extLst>
                </a:gridCol>
                <a:gridCol w="1219005">
                  <a:extLst>
                    <a:ext uri="{9D8B030D-6E8A-4147-A177-3AD203B41FA5}">
                      <a16:colId xmlns:a16="http://schemas.microsoft.com/office/drawing/2014/main" xmlns="" val="2366552757"/>
                    </a:ext>
                  </a:extLst>
                </a:gridCol>
                <a:gridCol w="411611">
                  <a:extLst>
                    <a:ext uri="{9D8B030D-6E8A-4147-A177-3AD203B41FA5}">
                      <a16:colId xmlns:a16="http://schemas.microsoft.com/office/drawing/2014/main" xmlns="" val="4153997876"/>
                    </a:ext>
                  </a:extLst>
                </a:gridCol>
                <a:gridCol w="379950">
                  <a:extLst>
                    <a:ext uri="{9D8B030D-6E8A-4147-A177-3AD203B41FA5}">
                      <a16:colId xmlns:a16="http://schemas.microsoft.com/office/drawing/2014/main" xmlns="" val="35129122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79608034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xmlns="" val="3970334905"/>
                    </a:ext>
                  </a:extLst>
                </a:gridCol>
              </a:tblGrid>
              <a:tr h="108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 Code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</a:t>
                      </a:r>
                      <a:r>
                        <a:rPr lang="en-GB" sz="11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 CSI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</a:t>
                      </a:r>
                    </a:p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Verbatim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021065"/>
                  </a:ext>
                </a:extLst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JEMUR SARI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SA;SQ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Masalah di wipernya, katanya sudah betul wipernya tapi ternyata tidak keluar cairannya.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56301244"/>
                  </a:ext>
                </a:extLst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C5001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SM RAJA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SF;SQ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Kalau ada indent tolong hubungi berkala ke customernya,untuk suhu ruangan diperbaiki, kalau sudah dicuci jangan lagi ada noda.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SM AMIN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Agar customer dihubungi setelah service ( 1 minggu 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MARTADINATA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SI;SA;SQ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Peringatan jadwal saya untuk kembali service itu harus pada bulan yang ditentukan, jangan sampai sebelum masuk bulannya sudah diminta datang service. Setelah service harus dirapihkan buku servicenya.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B1011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GATOT SUBROTO BALI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 agar ditingkatkan jangan melihat mobil tua atau mobil baru.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PALU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Biaya perbaikan dikurangi, harga sprepart dikurangi. perhatian ke pelanggan untuk info status kendaraan untuk evaluasi ke pelanggan, jika  alatnya masih bisa digunakan jangan langsung diganti yang baru.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4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E1005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LATIMOJONG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Saran waktu lebih dipersingkat lebih cepat. perbaikan belum tuntas seperti kurang teliti seperti blowernya kebakar. Agar lebih ada informasi lagi untuk apa keluhan dengan saya.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029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Hot Alert – SSI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/>
              <a:t>National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67625021"/>
              </p:ext>
            </p:extLst>
          </p:nvPr>
        </p:nvGraphicFramePr>
        <p:xfrm>
          <a:off x="2312172" y="757061"/>
          <a:ext cx="2517003" cy="2034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7A1C5E8E-10C3-431F-AC12-5EC42337D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619701"/>
              </p:ext>
            </p:extLst>
          </p:nvPr>
        </p:nvGraphicFramePr>
        <p:xfrm>
          <a:off x="5218112" y="1030461"/>
          <a:ext cx="5029200" cy="1487805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9208178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2702840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942625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1803402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</a:t>
                      </a:r>
                    </a:p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n=0)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 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2897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Fasilitas Dealer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60556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Salesperson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03812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Negosiasi/Deal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74434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Proses Administrasi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67631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Waktu Pengiriman Kendaraan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92219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Penyerahan Kendaraan</a:t>
                      </a:r>
                    </a:p>
                  </a:txBody>
                  <a:tcPr marL="45720" marR="18288" marT="9144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952C0ABC-8218-416E-AB48-6C0FA7B91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9171"/>
              </p:ext>
            </p:extLst>
          </p:nvPr>
        </p:nvGraphicFramePr>
        <p:xfrm>
          <a:off x="217941" y="2798946"/>
          <a:ext cx="11752942" cy="666913"/>
        </p:xfrm>
        <a:graphic>
          <a:graphicData uri="http://schemas.openxmlformats.org/drawingml/2006/table">
            <a:tbl>
              <a:tblPr/>
              <a:tblGrid>
                <a:gridCol w="231532">
                  <a:extLst>
                    <a:ext uri="{9D8B030D-6E8A-4147-A177-3AD203B41FA5}">
                      <a16:colId xmlns:a16="http://schemas.microsoft.com/office/drawing/2014/main" xmlns="" val="1788212343"/>
                    </a:ext>
                  </a:extLst>
                </a:gridCol>
                <a:gridCol w="641164">
                  <a:extLst>
                    <a:ext uri="{9D8B030D-6E8A-4147-A177-3AD203B41FA5}">
                      <a16:colId xmlns:a16="http://schemas.microsoft.com/office/drawing/2014/main" xmlns="" val="1399995397"/>
                    </a:ext>
                  </a:extLst>
                </a:gridCol>
                <a:gridCol w="1219005">
                  <a:extLst>
                    <a:ext uri="{9D8B030D-6E8A-4147-A177-3AD203B41FA5}">
                      <a16:colId xmlns:a16="http://schemas.microsoft.com/office/drawing/2014/main" xmlns="" val="2366552757"/>
                    </a:ext>
                  </a:extLst>
                </a:gridCol>
                <a:gridCol w="411611">
                  <a:extLst>
                    <a:ext uri="{9D8B030D-6E8A-4147-A177-3AD203B41FA5}">
                      <a16:colId xmlns:a16="http://schemas.microsoft.com/office/drawing/2014/main" xmlns="" val="4153997876"/>
                    </a:ext>
                  </a:extLst>
                </a:gridCol>
                <a:gridCol w="379950">
                  <a:extLst>
                    <a:ext uri="{9D8B030D-6E8A-4147-A177-3AD203B41FA5}">
                      <a16:colId xmlns:a16="http://schemas.microsoft.com/office/drawing/2014/main" xmlns="" val="351291224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xmlns="" val="2796080341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xmlns="" val="3970334905"/>
                    </a:ext>
                  </a:extLst>
                </a:gridCol>
              </a:tblGrid>
              <a:tr h="1087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 Code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Dealer</a:t>
                      </a:r>
                      <a:r>
                        <a:rPr lang="en-GB" sz="1100" b="1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 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</a:t>
                      </a:r>
                    </a:p>
                    <a:p>
                      <a:pPr algn="ctr" fontAlgn="ctr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d-ID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Verbatim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437" marR="5437" marT="543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2021065"/>
                  </a:ext>
                </a:extLst>
              </a:tr>
              <a:tr h="32619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9635154"/>
                  </a:ext>
                </a:extLst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2687448" y="891138"/>
            <a:ext cx="1766451" cy="17664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smtClean="0">
                <a:solidFill>
                  <a:schemeClr val="bg1">
                    <a:lumMod val="65000"/>
                  </a:schemeClr>
                </a:solidFill>
              </a:rPr>
              <a:t>- %</a:t>
            </a:r>
            <a:endParaRPr lang="en-US" sz="2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33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69446" y="2967338"/>
            <a:ext cx="9649950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FACTOR </a:t>
            </a:r>
            <a:r>
              <a:rPr lang="en-GB" sz="5400" smtClean="0"/>
              <a:t>COMPARISON</a:t>
            </a:r>
            <a:r>
              <a:rPr lang="en-GB" sz="5400" b="1" smtClean="0"/>
              <a:t> NATIONAL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93691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Chart 138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024171"/>
              </p:ext>
            </p:extLst>
          </p:nvPr>
        </p:nvGraphicFramePr>
        <p:xfrm>
          <a:off x="216380" y="2010318"/>
          <a:ext cx="1971492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365471"/>
              </p:ext>
            </p:extLst>
          </p:nvPr>
        </p:nvGraphicFramePr>
        <p:xfrm>
          <a:off x="2131532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975435"/>
              </p:ext>
            </p:extLst>
          </p:nvPr>
        </p:nvGraphicFramePr>
        <p:xfrm>
          <a:off x="3752849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2" name="Chart 141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0982566"/>
              </p:ext>
            </p:extLst>
          </p:nvPr>
        </p:nvGraphicFramePr>
        <p:xfrm>
          <a:off x="5374166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3" name="Chart 142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12166"/>
              </p:ext>
            </p:extLst>
          </p:nvPr>
        </p:nvGraphicFramePr>
        <p:xfrm>
          <a:off x="6995483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4" name="Chart 143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9505478"/>
              </p:ext>
            </p:extLst>
          </p:nvPr>
        </p:nvGraphicFramePr>
        <p:xfrm>
          <a:off x="8616800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5" name="Chart 144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340922"/>
              </p:ext>
            </p:extLst>
          </p:nvPr>
        </p:nvGraphicFramePr>
        <p:xfrm>
          <a:off x="10238117" y="201031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46" name="Chart 145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872971"/>
              </p:ext>
            </p:extLst>
          </p:nvPr>
        </p:nvGraphicFramePr>
        <p:xfrm>
          <a:off x="216380" y="4582068"/>
          <a:ext cx="1971492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47" name="Chart 146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851137"/>
              </p:ext>
            </p:extLst>
          </p:nvPr>
        </p:nvGraphicFramePr>
        <p:xfrm>
          <a:off x="2131532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48" name="Chart 147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113745"/>
              </p:ext>
            </p:extLst>
          </p:nvPr>
        </p:nvGraphicFramePr>
        <p:xfrm>
          <a:off x="3752849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149" name="Chart 148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451952"/>
              </p:ext>
            </p:extLst>
          </p:nvPr>
        </p:nvGraphicFramePr>
        <p:xfrm>
          <a:off x="5374166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50" name="Chart 149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916115"/>
              </p:ext>
            </p:extLst>
          </p:nvPr>
        </p:nvGraphicFramePr>
        <p:xfrm>
          <a:off x="6995483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51" name="Chart 150">
            <a:extLst>
              <a:ext uri="{FF2B5EF4-FFF2-40B4-BE49-F238E27FC236}">
                <a16:creationId xmlns:a16="http://schemas.microsoft.com/office/drawing/2014/main" xmlns="" id="{63A4F246-DD03-4547-872E-777DCFB80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044052"/>
              </p:ext>
            </p:extLst>
          </p:nvPr>
        </p:nvGraphicFramePr>
        <p:xfrm>
          <a:off x="8616800" y="4582068"/>
          <a:ext cx="1677657" cy="1737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Factor Comparison – SSI &amp; CSI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(National)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For the </a:t>
            </a:r>
            <a:r>
              <a:rPr lang="en-GB" dirty="0" smtClean="0"/>
              <a:t>May period</a:t>
            </a:r>
            <a:r>
              <a:rPr lang="en-GB" dirty="0"/>
              <a:t>, the delivery process has the highest satisfaction score with </a:t>
            </a:r>
            <a:r>
              <a:rPr lang="en-GB" dirty="0" smtClean="0"/>
              <a:t>9.53 </a:t>
            </a:r>
            <a:r>
              <a:rPr lang="en-GB" dirty="0"/>
              <a:t>on SSI</a:t>
            </a:r>
          </a:p>
          <a:p>
            <a:r>
              <a:rPr lang="en-GB" dirty="0"/>
              <a:t>And service advisor has the highest satisfaction score with </a:t>
            </a:r>
            <a:r>
              <a:rPr lang="en-GB" dirty="0" smtClean="0"/>
              <a:t>9.00</a:t>
            </a:r>
            <a:r>
              <a:rPr lang="en-GB" dirty="0" smtClean="0"/>
              <a:t> </a:t>
            </a:r>
            <a:r>
              <a:rPr lang="en-GB" dirty="0"/>
              <a:t>on CSI.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CB8D7E7-4DE4-4110-89E2-DC25F04EBA9C}"/>
              </a:ext>
            </a:extLst>
          </p:cNvPr>
          <p:cNvSpPr/>
          <p:nvPr/>
        </p:nvSpPr>
        <p:spPr>
          <a:xfrm>
            <a:off x="945233" y="1795939"/>
            <a:ext cx="7155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SSI Score</a:t>
            </a:r>
          </a:p>
        </p:txBody>
      </p:sp>
      <p:sp>
        <p:nvSpPr>
          <p:cNvPr id="14" name="Rounded Rectangle 33">
            <a:extLst>
              <a:ext uri="{FF2B5EF4-FFF2-40B4-BE49-F238E27FC236}">
                <a16:creationId xmlns:a16="http://schemas.microsoft.com/office/drawing/2014/main" xmlns="" id="{93A12D97-31F9-4FE4-98FD-98662134FCBC}"/>
              </a:ext>
            </a:extLst>
          </p:cNvPr>
          <p:cNvSpPr/>
          <p:nvPr/>
        </p:nvSpPr>
        <p:spPr>
          <a:xfrm>
            <a:off x="279632" y="1447800"/>
            <a:ext cx="1796817" cy="297377"/>
          </a:xfrm>
          <a:prstGeom prst="roundRect">
            <a:avLst/>
          </a:prstGeom>
          <a:solidFill>
            <a:srgbClr val="ED673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24282">
              <a:defRPr/>
            </a:pPr>
            <a:r>
              <a:rPr lang="en-US" b="1" kern="0" dirty="0">
                <a:solidFill>
                  <a:srgbClr val="FFFFFF"/>
                </a:solidFill>
                <a:latin typeface="Calibri"/>
              </a:rPr>
              <a:t>SSI</a:t>
            </a:r>
            <a:r>
              <a:rPr lang="en-US" kern="0" dirty="0">
                <a:solidFill>
                  <a:srgbClr val="FFFFFF"/>
                </a:solidFill>
                <a:latin typeface="Calibri"/>
              </a:rPr>
              <a:t> Factor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1E2CBCC-DFEE-4882-95A6-1D96B1F9B164}"/>
              </a:ext>
            </a:extLst>
          </p:cNvPr>
          <p:cNvSpPr/>
          <p:nvPr/>
        </p:nvSpPr>
        <p:spPr>
          <a:xfrm>
            <a:off x="2441850" y="1795939"/>
            <a:ext cx="10570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Sales Initiation	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C78F71A-E104-4587-958A-ECE52ED343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177" y="1495836"/>
            <a:ext cx="318366" cy="3183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FD26429-1CF1-4A20-8759-79CEFCA70707}"/>
              </a:ext>
            </a:extLst>
          </p:cNvPr>
          <p:cNvSpPr/>
          <p:nvPr/>
        </p:nvSpPr>
        <p:spPr>
          <a:xfrm>
            <a:off x="3960575" y="1795939"/>
            <a:ext cx="12622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Dealership Facility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DC593E6-4869-4057-AF68-66983C6C5E6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30" y="1565286"/>
            <a:ext cx="237695" cy="2376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AA91B5E-431D-4055-BA4F-8E3A4977D316}"/>
              </a:ext>
            </a:extLst>
          </p:cNvPr>
          <p:cNvSpPr/>
          <p:nvPr/>
        </p:nvSpPr>
        <p:spPr>
          <a:xfrm>
            <a:off x="5986650" y="1795939"/>
            <a:ext cx="4526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3315EBA7-5795-41E0-93EC-A8B11EEDDA8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48" y="1496079"/>
            <a:ext cx="324692" cy="32469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061A7784-289B-4B02-BA34-0B98DED710E0}"/>
              </a:ext>
            </a:extLst>
          </p:cNvPr>
          <p:cNvSpPr/>
          <p:nvPr/>
        </p:nvSpPr>
        <p:spPr>
          <a:xfrm>
            <a:off x="8740368" y="1795939"/>
            <a:ext cx="14305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Dealership Personnel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4811657-14F0-4123-8758-D5B1DB4D939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34800" y1="58400" x2="34800" y2="58400"/>
                        <a14:foregroundMark x1="28800" y1="32600" x2="28800" y2="32600"/>
                        <a14:foregroundMark x1="29200" y1="24200" x2="29200" y2="24200"/>
                        <a14:foregroundMark x1="75600" y1="14800" x2="75600" y2="14800"/>
                        <a14:backgroundMark x1="70000" y1="26200" x2="70000" y2="26200"/>
                        <a14:backgroundMark x1="70400" y1="29000" x2="7040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" t="-15934" r="-625" b="15934"/>
          <a:stretch/>
        </p:blipFill>
        <p:spPr>
          <a:xfrm>
            <a:off x="9288006" y="1476390"/>
            <a:ext cx="335244" cy="335244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93E9C2A-07B4-41BF-B37A-825BE6B1DEEB}"/>
              </a:ext>
            </a:extLst>
          </p:cNvPr>
          <p:cNvSpPr/>
          <p:nvPr/>
        </p:nvSpPr>
        <p:spPr>
          <a:xfrm>
            <a:off x="10502750" y="1795939"/>
            <a:ext cx="1148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Delivery Process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7697B46E-0528-470B-9122-426C215B7F2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376" y="1535040"/>
            <a:ext cx="279138" cy="279138"/>
          </a:xfrm>
          <a:prstGeom prst="rect">
            <a:avLst/>
          </a:prstGeom>
        </p:spPr>
      </p:pic>
      <p:pic>
        <p:nvPicPr>
          <p:cNvPr id="53" name="Picture 2" descr="Image result for icon of paperwork process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99" y="1547378"/>
            <a:ext cx="273825" cy="27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2CD5974B-9CAC-47F6-8E5D-7A2519D00BAC}"/>
              </a:ext>
            </a:extLst>
          </p:cNvPr>
          <p:cNvSpPr/>
          <p:nvPr/>
        </p:nvSpPr>
        <p:spPr>
          <a:xfrm>
            <a:off x="7420415" y="1795939"/>
            <a:ext cx="8277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dirty="0">
                <a:solidFill>
                  <a:srgbClr val="1F497D"/>
                </a:solidFill>
              </a:rPr>
              <a:t>Paperwork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0CB8D7E7-4DE4-4110-89E2-DC25F04EBA9C}"/>
              </a:ext>
            </a:extLst>
          </p:cNvPr>
          <p:cNvSpPr/>
          <p:nvPr/>
        </p:nvSpPr>
        <p:spPr>
          <a:xfrm>
            <a:off x="941226" y="4367689"/>
            <a:ext cx="7235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CSI </a:t>
            </a:r>
            <a:r>
              <a:rPr lang="en-US" sz="1100" b="1" kern="0" dirty="0">
                <a:solidFill>
                  <a:srgbClr val="1F497D"/>
                </a:solidFill>
              </a:rPr>
              <a:t>Score</a:t>
            </a:r>
          </a:p>
        </p:txBody>
      </p:sp>
      <p:sp>
        <p:nvSpPr>
          <p:cNvPr id="102" name="Rounded Rectangle 33">
            <a:extLst>
              <a:ext uri="{FF2B5EF4-FFF2-40B4-BE49-F238E27FC236}">
                <a16:creationId xmlns:a16="http://schemas.microsoft.com/office/drawing/2014/main" xmlns="" id="{93A12D97-31F9-4FE4-98FD-98662134FCBC}"/>
              </a:ext>
            </a:extLst>
          </p:cNvPr>
          <p:cNvSpPr/>
          <p:nvPr/>
        </p:nvSpPr>
        <p:spPr>
          <a:xfrm>
            <a:off x="279632" y="4019550"/>
            <a:ext cx="1796817" cy="297377"/>
          </a:xfrm>
          <a:prstGeom prst="roundRect">
            <a:avLst/>
          </a:prstGeom>
          <a:solidFill>
            <a:srgbClr val="FBB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24282"/>
            <a:r>
              <a:rPr lang="en-US" b="1" kern="0">
                <a:solidFill>
                  <a:srgbClr val="FFFFFF"/>
                </a:solidFill>
                <a:latin typeface="Calibri"/>
              </a:rPr>
              <a:t>CSI </a:t>
            </a:r>
            <a:r>
              <a:rPr lang="en-US" kern="0">
                <a:solidFill>
                  <a:srgbClr val="FFFFFF"/>
                </a:solidFill>
                <a:latin typeface="Calibri"/>
              </a:rPr>
              <a:t>Factor</a:t>
            </a:r>
            <a:endParaRPr lang="en-US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41E2CBCC-DFEE-4882-95A6-1D96B1F9B164}"/>
              </a:ext>
            </a:extLst>
          </p:cNvPr>
          <p:cNvSpPr/>
          <p:nvPr/>
        </p:nvSpPr>
        <p:spPr>
          <a:xfrm>
            <a:off x="2380936" y="4367689"/>
            <a:ext cx="11788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Initiation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xmlns="" id="{AFD26429-1CF1-4A20-8759-79CEFCA70707}"/>
              </a:ext>
            </a:extLst>
          </p:cNvPr>
          <p:cNvSpPr/>
          <p:nvPr/>
        </p:nvSpPr>
        <p:spPr>
          <a:xfrm>
            <a:off x="4048740" y="4367689"/>
            <a:ext cx="10858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Advisor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xmlns="" id="{5AA91B5E-431D-4055-BA4F-8E3A4977D316}"/>
              </a:ext>
            </a:extLst>
          </p:cNvPr>
          <p:cNvSpPr/>
          <p:nvPr/>
        </p:nvSpPr>
        <p:spPr>
          <a:xfrm>
            <a:off x="5684484" y="4367689"/>
            <a:ext cx="10570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Facility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061A7784-289B-4B02-BA34-0B98DED710E0}"/>
              </a:ext>
            </a:extLst>
          </p:cNvPr>
          <p:cNvSpPr/>
          <p:nvPr/>
        </p:nvSpPr>
        <p:spPr>
          <a:xfrm>
            <a:off x="8920706" y="4367689"/>
            <a:ext cx="10698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Service Quality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xmlns="" id="{2CD5974B-9CAC-47F6-8E5D-7A2519D00BAC}"/>
              </a:ext>
            </a:extLst>
          </p:cNvPr>
          <p:cNvSpPr/>
          <p:nvPr/>
        </p:nvSpPr>
        <p:spPr>
          <a:xfrm>
            <a:off x="7314618" y="4367689"/>
            <a:ext cx="10393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763" algn="ctr" defTabSz="924282">
              <a:defRPr/>
            </a:pPr>
            <a:r>
              <a:rPr lang="en-US" sz="1100" b="1" kern="0">
                <a:solidFill>
                  <a:srgbClr val="1F497D"/>
                </a:solidFill>
              </a:rPr>
              <a:t>Vehicle Pickup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0810875" y="5276850"/>
            <a:ext cx="1150937" cy="1038225"/>
            <a:chOff x="10963275" y="5362575"/>
            <a:chExt cx="1150937" cy="1038225"/>
          </a:xfrm>
        </p:grpSpPr>
        <p:sp>
          <p:nvSpPr>
            <p:cNvPr id="122" name="Rectangle 121"/>
            <p:cNvSpPr/>
            <p:nvPr/>
          </p:nvSpPr>
          <p:spPr>
            <a:xfrm>
              <a:off x="10963275" y="5362575"/>
              <a:ext cx="1150937" cy="103822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26283143-0D4D-446A-8B82-C946B28A8558}"/>
                </a:ext>
              </a:extLst>
            </p:cNvPr>
            <p:cNvGrpSpPr/>
            <p:nvPr/>
          </p:nvGrpSpPr>
          <p:grpSpPr>
            <a:xfrm>
              <a:off x="11138578" y="5460525"/>
              <a:ext cx="840379" cy="276999"/>
              <a:chOff x="1957058" y="4773084"/>
              <a:chExt cx="840379" cy="276999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xmlns="" id="{51D4E0B3-DCDF-42D8-A062-F40FC366ECBC}"/>
                  </a:ext>
                </a:extLst>
              </p:cNvPr>
              <p:cNvSpPr/>
              <p:nvPr/>
            </p:nvSpPr>
            <p:spPr>
              <a:xfrm>
                <a:off x="1957058" y="4830792"/>
                <a:ext cx="156414" cy="156414"/>
              </a:xfrm>
              <a:prstGeom prst="ellipse">
                <a:avLst/>
              </a:prstGeom>
              <a:solidFill>
                <a:srgbClr val="ED673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24282">
                  <a:defRPr/>
                </a:pPr>
                <a:endParaRPr lang="en-US" sz="12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CF8979FF-446A-4916-9262-10717006F1C3}"/>
                  </a:ext>
                </a:extLst>
              </p:cNvPr>
              <p:cNvSpPr/>
              <p:nvPr/>
            </p:nvSpPr>
            <p:spPr>
              <a:xfrm>
                <a:off x="2065917" y="4773084"/>
                <a:ext cx="731520" cy="27699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763" defTabSz="924282">
                  <a:defRPr/>
                </a:pPr>
                <a:r>
                  <a:rPr lang="en-US" sz="1200" b="1" kern="0" smtClean="0">
                    <a:solidFill>
                      <a:srgbClr val="ED6737"/>
                    </a:solidFill>
                  </a:rPr>
                  <a:t>Apr’20</a:t>
                </a:r>
                <a:endParaRPr lang="en-US" sz="1200" b="1" kern="0" dirty="0">
                  <a:solidFill>
                    <a:srgbClr val="ED6737"/>
                  </a:solidFill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26283143-0D4D-446A-8B82-C946B28A8558}"/>
                </a:ext>
              </a:extLst>
            </p:cNvPr>
            <p:cNvGrpSpPr/>
            <p:nvPr/>
          </p:nvGrpSpPr>
          <p:grpSpPr>
            <a:xfrm>
              <a:off x="11138578" y="5749688"/>
              <a:ext cx="840379" cy="276999"/>
              <a:chOff x="1957058" y="4773084"/>
              <a:chExt cx="840379" cy="276999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xmlns="" id="{51D4E0B3-DCDF-42D8-A062-F40FC366ECBC}"/>
                  </a:ext>
                </a:extLst>
              </p:cNvPr>
              <p:cNvSpPr/>
              <p:nvPr/>
            </p:nvSpPr>
            <p:spPr>
              <a:xfrm>
                <a:off x="1957058" y="4830792"/>
                <a:ext cx="156414" cy="156414"/>
              </a:xfrm>
              <a:prstGeom prst="ellipse">
                <a:avLst/>
              </a:prstGeom>
              <a:solidFill>
                <a:srgbClr val="FBB04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24282">
                  <a:defRPr/>
                </a:pPr>
                <a:endParaRPr lang="en-US" sz="12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xmlns="" id="{CF8979FF-446A-4916-9262-10717006F1C3}"/>
                  </a:ext>
                </a:extLst>
              </p:cNvPr>
              <p:cNvSpPr/>
              <p:nvPr/>
            </p:nvSpPr>
            <p:spPr>
              <a:xfrm>
                <a:off x="2065917" y="4773084"/>
                <a:ext cx="731520" cy="27699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763" defTabSz="924282">
                  <a:defRPr/>
                </a:pPr>
                <a:r>
                  <a:rPr lang="en-US" sz="1200" b="1" kern="0" smtClean="0">
                    <a:solidFill>
                      <a:srgbClr val="FBA321"/>
                    </a:solidFill>
                  </a:rPr>
                  <a:t>May’20</a:t>
                </a:r>
                <a:endParaRPr lang="en-US" sz="1200" b="1" kern="0" dirty="0">
                  <a:solidFill>
                    <a:srgbClr val="FBA321"/>
                  </a:solidFill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26283143-0D4D-446A-8B82-C946B28A8558}"/>
                </a:ext>
              </a:extLst>
            </p:cNvPr>
            <p:cNvGrpSpPr/>
            <p:nvPr/>
          </p:nvGrpSpPr>
          <p:grpSpPr>
            <a:xfrm>
              <a:off x="11138578" y="6038850"/>
              <a:ext cx="840379" cy="276999"/>
              <a:chOff x="1957058" y="4773084"/>
              <a:chExt cx="840379" cy="276999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xmlns="" id="{51D4E0B3-DCDF-42D8-A062-F40FC366ECBC}"/>
                  </a:ext>
                </a:extLst>
              </p:cNvPr>
              <p:cNvSpPr/>
              <p:nvPr/>
            </p:nvSpPr>
            <p:spPr>
              <a:xfrm>
                <a:off x="1957058" y="4830792"/>
                <a:ext cx="156414" cy="156414"/>
              </a:xfrm>
              <a:prstGeom prst="ellipse">
                <a:avLst/>
              </a:prstGeom>
              <a:solidFill>
                <a:srgbClr val="1F497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24282">
                  <a:defRPr/>
                </a:pPr>
                <a:endParaRPr lang="en-US" sz="1200" kern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xmlns="" id="{CF8979FF-446A-4916-9262-10717006F1C3}"/>
                  </a:ext>
                </a:extLst>
              </p:cNvPr>
              <p:cNvSpPr/>
              <p:nvPr/>
            </p:nvSpPr>
            <p:spPr>
              <a:xfrm>
                <a:off x="2065917" y="4773084"/>
                <a:ext cx="731520" cy="276999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4763" defTabSz="924282">
                  <a:defRPr/>
                </a:pPr>
                <a:r>
                  <a:rPr lang="en-US" sz="1200" b="1" kern="0" smtClean="0">
                    <a:solidFill>
                      <a:srgbClr val="1F497D"/>
                    </a:solidFill>
                  </a:rPr>
                  <a:t>Jun’20</a:t>
                </a:r>
                <a:endParaRPr lang="en-US" sz="1200" b="1" kern="0" dirty="0">
                  <a:solidFill>
                    <a:srgbClr val="1F497D"/>
                  </a:solidFill>
                </a:endParaRPr>
              </a:p>
            </p:txBody>
          </p:sp>
        </p:grpSp>
      </p:grpSp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831A514A-20AB-4E66-A931-D461D319A12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0" r="100000">
                        <a14:foregroundMark x1="86750" y1="27750" x2="86750" y2="27750"/>
                        <a14:foregroundMark x1="76750" y1="36750" x2="76750" y2="36750"/>
                        <a14:foregroundMark x1="48750" y1="45000" x2="48750" y2="45000"/>
                        <a14:foregroundMark x1="48250" y1="55500" x2="48250" y2="55500"/>
                        <a14:foregroundMark x1="60000" y1="68500" x2="60000" y2="68500"/>
                        <a14:foregroundMark x1="51000" y1="67000" x2="51000" y2="67000"/>
                        <a14:foregroundMark x1="34000" y1="65750" x2="34000" y2="65750"/>
                        <a14:foregroundMark x1="33500" y1="58250" x2="33500" y2="56750"/>
                        <a14:foregroundMark x1="33500" y1="42250" x2="33500" y2="42250"/>
                        <a14:foregroundMark x1="22500" y1="44750" x2="22500" y2="44750"/>
                        <a14:foregroundMark x1="23500" y1="56250" x2="23500" y2="56250"/>
                        <a14:foregroundMark x1="22750" y1="67000" x2="22750" y2="67000"/>
                        <a14:backgroundMark x1="40500" y1="38500" x2="40500" y2="38500"/>
                        <a14:backgroundMark x1="58250" y1="40500" x2="58250" y2="40500"/>
                        <a14:backgroundMark x1="70750" y1="31250" x2="70750" y2="31250"/>
                        <a14:backgroundMark x1="73500" y1="27000" x2="73500" y2="27000"/>
                        <a14:backgroundMark x1="73500" y1="25250" x2="73500" y2="25250"/>
                        <a14:backgroundMark x1="62500" y1="60750" x2="62500" y2="60750"/>
                        <a14:backgroundMark x1="65000" y1="64750" x2="65000" y2="64750"/>
                        <a14:backgroundMark x1="65500" y1="72500" x2="65500" y2="72500"/>
                        <a14:backgroundMark x1="56250" y1="73500" x2="54500" y2="73750"/>
                        <a14:backgroundMark x1="39750" y1="74250" x2="38250" y2="74250"/>
                        <a14:backgroundMark x1="19250" y1="74250" x2="19250" y2="74250"/>
                        <a14:backgroundMark x1="13250" y1="67750" x2="13500" y2="66250"/>
                        <a14:backgroundMark x1="15000" y1="44750" x2="15000" y2="44750"/>
                        <a14:backgroundMark x1="14500" y1="40750" x2="14500" y2="40750"/>
                        <a14:backgroundMark x1="14750" y1="40500" x2="14750" y2="40500"/>
                        <a14:backgroundMark x1="18750" y1="39500" x2="19500" y2="39500"/>
                        <a14:backgroundMark x1="25750" y1="39500" x2="25750" y2="3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201" y="4026011"/>
            <a:ext cx="446318" cy="47157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xmlns="" id="{7129A411-E452-4C01-8E37-B0675FA54AD2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" t="8173" r="22650" b="14321"/>
          <a:stretch/>
        </p:blipFill>
        <p:spPr>
          <a:xfrm>
            <a:off x="4418863" y="4026011"/>
            <a:ext cx="345628" cy="365182"/>
          </a:xfrm>
          <a:prstGeom prst="ellipse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xmlns="" id="{9691CC89-24B7-418D-81C7-4DF4AC71CBC4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707" y="4043911"/>
            <a:ext cx="312574" cy="292202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xmlns="" id="{BA84795E-76DB-4A6D-A0C9-620A676FD81E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16" y="4043911"/>
            <a:ext cx="361190" cy="38162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61F928C7-21A4-40D5-AFF7-C8EB1A7A393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46" y="4043911"/>
            <a:ext cx="365164" cy="38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8681" y="2551840"/>
            <a:ext cx="10111486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FACTOR ATTRIBUTES </a:t>
            </a:r>
            <a:r>
              <a:rPr lang="en-GB" sz="5400" smtClean="0"/>
              <a:t>COMPARISON</a:t>
            </a:r>
            <a:r>
              <a:rPr lang="en-GB" sz="5400" b="1"/>
              <a:t/>
            </a:r>
            <a:br>
              <a:rPr lang="en-GB" sz="5400" b="1"/>
            </a:br>
            <a:r>
              <a:rPr lang="en-GB" sz="5400" b="1" smtClean="0"/>
              <a:t>NATIONAL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0727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" y="713374"/>
            <a:ext cx="12186960" cy="568806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0" y="3483922"/>
            <a:ext cx="12188825" cy="2953726"/>
            <a:chOff x="0" y="3483922"/>
            <a:chExt cx="12188825" cy="2953726"/>
          </a:xfrm>
        </p:grpSpPr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4454326" y="3483922"/>
              <a:ext cx="1955132" cy="1221957"/>
              <a:chOff x="3951857" y="3165116"/>
              <a:chExt cx="2365710" cy="147856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951857" y="3165116"/>
                <a:ext cx="2365710" cy="147856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88" t="49967" r="66150" b="43591"/>
              <a:stretch/>
            </p:blipFill>
            <p:spPr>
              <a:xfrm rot="60000">
                <a:off x="5512592" y="3902869"/>
                <a:ext cx="226219" cy="95250"/>
              </a:xfrm>
              <a:prstGeom prst="rect">
                <a:avLst/>
              </a:prstGeom>
            </p:spPr>
          </p:pic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979" y="3670729"/>
              <a:ext cx="1990001" cy="125855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115" y="3594328"/>
              <a:ext cx="2502570" cy="187692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712" y="4040331"/>
              <a:ext cx="2843829" cy="1759621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7" t="19621" r="29864" b="14987"/>
            <a:stretch/>
          </p:blipFill>
          <p:spPr>
            <a:xfrm>
              <a:off x="9205206" y="4076699"/>
              <a:ext cx="2983619" cy="2360949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45" r="18406"/>
            <a:stretch/>
          </p:blipFill>
          <p:spPr>
            <a:xfrm>
              <a:off x="2714625" y="3573749"/>
              <a:ext cx="2702332" cy="1777393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140" y="3930825"/>
              <a:ext cx="3204916" cy="180116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8"/>
            <a:stretch/>
          </p:blipFill>
          <p:spPr>
            <a:xfrm>
              <a:off x="0" y="4149269"/>
              <a:ext cx="3241658" cy="2179408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947959"/>
            <a:ext cx="1301359" cy="112133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302928" y="1782634"/>
            <a:ext cx="358296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b="1" u="sng" smtClean="0">
                <a:solidFill>
                  <a:srgbClr val="D51E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SSI Results</a:t>
            </a:r>
            <a:endParaRPr lang="en-US" sz="6000" b="1" u="sng">
              <a:solidFill>
                <a:srgbClr val="D51E4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8265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(1/5)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According to Nissan car buyers, Nissan sales are considered passive because most of them did not offer test drives.</a:t>
            </a:r>
          </a:p>
          <a:p>
            <a:r>
              <a:rPr lang="en-GB"/>
              <a:t>But Nissan car buyers feel young when looking at models on display.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67816"/>
              </p:ext>
            </p:extLst>
          </p:nvPr>
        </p:nvGraphicFramePr>
        <p:xfrm>
          <a:off x="646112" y="1740881"/>
          <a:ext cx="9601200" cy="4114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Initiation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Satisfaction on Sales Initiation provided by salesperson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Salesperson's explanation of features, advantages, and benefits of vehicle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satisfaction of test drive</a:t>
                      </a:r>
                      <a:endParaRPr kumimoji="1" lang="en-GB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Thoroughness of Salesperson to follow up on your enquiries/requests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Dealership</a:t>
                      </a: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Facility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</a:t>
                      </a:r>
                      <a:r>
                        <a:rPr kumimoji="1"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Satisfaction</a:t>
                      </a:r>
                      <a:r>
                        <a:rPr kumimoji="1" lang="en-US" sz="1100" b="0" i="0" u="none" strike="noStrike" kern="1200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on </a:t>
                      </a:r>
                      <a:r>
                        <a:rPr kumimoji="1"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Dealer </a:t>
                      </a: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Facility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Comfort in showroom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Ease of looking at models on display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Accessibility of the dealership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Quality of amenities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426F290-74BF-458B-91AF-5DDC96DAF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04" y="2273873"/>
            <a:ext cx="390932" cy="3909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633164A-3DEB-4B7D-91D8-2559FC3C7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5" y="4265006"/>
            <a:ext cx="352617" cy="352617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868570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967018"/>
            <a:ext cx="1115540" cy="246221"/>
            <a:chOff x="2482117" y="4320636"/>
            <a:chExt cx="1115540" cy="2462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33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527751"/>
              </p:ext>
            </p:extLst>
          </p:nvPr>
        </p:nvGraphicFramePr>
        <p:xfrm>
          <a:off x="10609262" y="1740881"/>
          <a:ext cx="1097280" cy="4114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967018"/>
            <a:ext cx="1070655" cy="246221"/>
            <a:chOff x="2482117" y="4320636"/>
            <a:chExt cx="1070655" cy="2462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48016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98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50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(2/5)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kumimoji="1" lang="en-US" dirty="0"/>
              <a:t>Ease of coming to agreement on a final deal</a:t>
            </a:r>
            <a:r>
              <a:rPr lang="en-GB" dirty="0"/>
              <a:t>“ and “</a:t>
            </a:r>
            <a:r>
              <a:rPr kumimoji="1" lang="en-US" dirty="0"/>
              <a:t>Transparency of paperwork/finance process</a:t>
            </a:r>
            <a:r>
              <a:rPr lang="en-GB" dirty="0"/>
              <a:t>“ are the 2 things that are felt to </a:t>
            </a:r>
            <a:r>
              <a:rPr lang="en-GB" dirty="0" smtClean="0"/>
              <a:t>be</a:t>
            </a:r>
          </a:p>
          <a:p>
            <a:r>
              <a:rPr lang="en-GB" dirty="0" smtClean="0"/>
              <a:t>most </a:t>
            </a:r>
            <a:r>
              <a:rPr lang="en-GB" dirty="0"/>
              <a:t>convenient for buyers when they want to make a deal and take care of the paperwork of the vehicle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761228"/>
              </p:ext>
            </p:extLst>
          </p:nvPr>
        </p:nvGraphicFramePr>
        <p:xfrm>
          <a:off x="646112" y="1740881"/>
          <a:ext cx="9601200" cy="3657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Deal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deal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Fairness of vehicle's price paid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Ease of coming to agreement on a final deal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Comfort of location negotiation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Paperwork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paperwork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Clarity of explaining documents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Transparency of paperwork/finance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Timeliness of completing the final paperwork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8120369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45402"/>
              </p:ext>
            </p:extLst>
          </p:nvPr>
        </p:nvGraphicFramePr>
        <p:xfrm>
          <a:off x="10609262" y="1740881"/>
          <a:ext cx="1097280" cy="3657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Apr’20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9359530-A3A0-46DB-80C4-0A85CE411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97" y="2321334"/>
            <a:ext cx="360562" cy="379938"/>
          </a:xfrm>
          <a:prstGeom prst="rect">
            <a:avLst/>
          </a:prstGeom>
        </p:spPr>
      </p:pic>
      <p:pic>
        <p:nvPicPr>
          <p:cNvPr id="21" name="Picture 2" descr="Image result for icon of paperwork proces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96" y="4182356"/>
            <a:ext cx="311456" cy="34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509818"/>
            <a:ext cx="1115540" cy="246221"/>
            <a:chOff x="2482117" y="4320636"/>
            <a:chExt cx="1115540" cy="24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33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509818"/>
            <a:ext cx="1070655" cy="246221"/>
            <a:chOff x="2482117" y="4320636"/>
            <a:chExt cx="1070655" cy="24622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48016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98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86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(3/5)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Nissan sales in the eyes of its users have served them efficiently and quickly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5309"/>
              </p:ext>
            </p:extLst>
          </p:nvPr>
        </p:nvGraphicFramePr>
        <p:xfrm>
          <a:off x="646112" y="1740881"/>
          <a:ext cx="9601200" cy="3657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8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Dealership</a:t>
                      </a:r>
                      <a:b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r>
                        <a:rPr lang="en-GB" sz="1100" b="1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Personel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Dealership Personnel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Knowledge about vehicles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Serves efficiently and quickly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Concern that you purchase the best vehicle for your needs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Courtesy and friendliness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Transparency of vehicles' price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Use of technology throughout the sales process 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Effectiveness of non-face-to-face communication 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732225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267639"/>
              </p:ext>
            </p:extLst>
          </p:nvPr>
        </p:nvGraphicFramePr>
        <p:xfrm>
          <a:off x="10609262" y="1740881"/>
          <a:ext cx="1097280" cy="3657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4A12820-032F-4B53-8CF6-A7AED5BD7A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4800" y1="58400" x2="34800" y2="58400"/>
                        <a14:foregroundMark x1="28800" y1="32600" x2="28800" y2="32600"/>
                        <a14:foregroundMark x1="29200" y1="24200" x2="29200" y2="24200"/>
                        <a14:foregroundMark x1="75600" y1="14800" x2="75600" y2="14800"/>
                        <a14:backgroundMark x1="70000" y1="26200" x2="70000" y2="26200"/>
                        <a14:backgroundMark x1="70400" y1="29000" x2="70400" y2="2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" t="-15934" r="-625" b="15934"/>
          <a:stretch/>
        </p:blipFill>
        <p:spPr>
          <a:xfrm>
            <a:off x="872485" y="3089149"/>
            <a:ext cx="489432" cy="489432"/>
          </a:xfrm>
          <a:prstGeom prst="ellipse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509818"/>
            <a:ext cx="1115540" cy="246221"/>
            <a:chOff x="2482117" y="4320636"/>
            <a:chExt cx="1115540" cy="2462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33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509818"/>
            <a:ext cx="1070655" cy="246221"/>
            <a:chOff x="2482117" y="4320636"/>
            <a:chExt cx="1070655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48016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98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42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70184" y="2967338"/>
            <a:ext cx="584846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CSI &amp; SSI NATIONAL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32839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(4/5)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The plus point of Nissan's delivery process is the </a:t>
            </a:r>
            <a:r>
              <a:rPr lang="en-GB" dirty="0" smtClean="0"/>
              <a:t>condition </a:t>
            </a:r>
            <a:r>
              <a:rPr lang="en-GB" dirty="0"/>
              <a:t>of the </a:t>
            </a:r>
            <a:r>
              <a:rPr lang="en-GB" dirty="0" smtClean="0"/>
              <a:t>vehicle on May period.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36428"/>
              </p:ext>
            </p:extLst>
          </p:nvPr>
        </p:nvGraphicFramePr>
        <p:xfrm>
          <a:off x="646112" y="1740881"/>
          <a:ext cx="9601200" cy="3657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8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Delivery</a:t>
                      </a: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Process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delivery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Condition of your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Effectiveness in explaining your vehicle’s features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Timeliness of completing the final delivery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delivery timing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Length of time needed to deliver your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Appropriateness of updates regarding your vehicle delivery status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Ability to deliver vehicle at promised date/ time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952805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3334"/>
              </p:ext>
            </p:extLst>
          </p:nvPr>
        </p:nvGraphicFramePr>
        <p:xfrm>
          <a:off x="10609262" y="1740881"/>
          <a:ext cx="1097280" cy="3657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ACF7B21-0251-4A34-878C-605F90EC88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3" y="3037027"/>
            <a:ext cx="534803" cy="53480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509818"/>
            <a:ext cx="1115540" cy="246221"/>
            <a:chOff x="2482117" y="4320636"/>
            <a:chExt cx="1115540" cy="2462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33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509818"/>
            <a:ext cx="1070655" cy="246221"/>
            <a:chOff x="2482117" y="4320636"/>
            <a:chExt cx="1070655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48016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98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4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Score &amp; Compliance Trend – National</a:t>
            </a:r>
            <a:r>
              <a:rPr lang="en-GB" sz="2000" b="0" smtClean="0"/>
              <a:t> (5/5)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Nissan users are not quite satisfied with the service provided because they are </a:t>
            </a:r>
            <a:r>
              <a:rPr lang="en-GB" dirty="0"/>
              <a:t>not Introduced to service personnel in service department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253357"/>
              </p:ext>
            </p:extLst>
          </p:nvPr>
        </p:nvGraphicFramePr>
        <p:xfrm>
          <a:off x="646112" y="1740881"/>
          <a:ext cx="9601200" cy="685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Follow Up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sz="1100" b="0" i="0" u="none" strike="noStrike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Overall rating of the delivery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5561088"/>
              </p:ext>
            </p:extLst>
          </p:nvPr>
        </p:nvGraphicFramePr>
        <p:xfrm>
          <a:off x="6660522" y="1711572"/>
          <a:ext cx="2394792" cy="76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547297"/>
              </p:ext>
            </p:extLst>
          </p:nvPr>
        </p:nvGraphicFramePr>
        <p:xfrm>
          <a:off x="10609262" y="1740881"/>
          <a:ext cx="1097280" cy="685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685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30398"/>
              </p:ext>
            </p:extLst>
          </p:nvPr>
        </p:nvGraphicFramePr>
        <p:xfrm>
          <a:off x="646112" y="2540981"/>
          <a:ext cx="9601200" cy="32004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/>
                <a:gridCol w="411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 rowSpan="7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Compliance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</a:t>
                      </a:r>
                      <a:b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Interior and exterior clean and undamaged at delivery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sz="11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Sales person explained the</a:t>
                      </a:r>
                      <a:r>
                        <a:rPr kumimoji="1" lang="en-US" sz="11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reason of lateness in delivery process</a:t>
                      </a:r>
                      <a:endParaRPr kumimoji="1" lang="en-US" sz="11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Salesperson delivered the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Delivered</a:t>
                      </a:r>
                      <a:r>
                        <a:rPr lang="en-US" sz="11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with special ceremony : Photo session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Thanked</a:t>
                      </a:r>
                      <a:r>
                        <a:rPr lang="en-US" sz="1100" b="0" i="0" u="none" strike="noStrike" baseline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for purchase at delivery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Introduced</a:t>
                      </a:r>
                      <a:r>
                        <a:rPr 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to service personnel in service department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Contacted after delivery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627091"/>
              </p:ext>
            </p:extLst>
          </p:nvPr>
        </p:nvGraphicFramePr>
        <p:xfrm>
          <a:off x="6660521" y="2388580"/>
          <a:ext cx="2645403" cy="3638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50235"/>
              </p:ext>
            </p:extLst>
          </p:nvPr>
        </p:nvGraphicFramePr>
        <p:xfrm>
          <a:off x="10609262" y="2540981"/>
          <a:ext cx="1097280" cy="32004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100" b="0" i="1" u="none" strike="noStrike" smtClean="0">
                          <a:solidFill>
                            <a:srgbClr val="FF4F4F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4F4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1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11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4CCE112-59AA-41C5-AA7F-B985CAC72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" y="1864601"/>
            <a:ext cx="358945" cy="29444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808757"/>
            <a:ext cx="1115540" cy="246221"/>
            <a:chOff x="2482117" y="4320636"/>
            <a:chExt cx="1115540" cy="2462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92901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33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835742" y="5808757"/>
            <a:ext cx="1070655" cy="246221"/>
            <a:chOff x="2482117" y="4320636"/>
            <a:chExt cx="1070655" cy="24622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948016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98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0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Follow-up after Vehicle Delivery – 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endParaRPr lang="en-US">
              <a:solidFill>
                <a:srgbClr val="FF4F4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D51CBE9E-BC59-43CF-9989-02AAD6FD9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773507"/>
              </p:ext>
            </p:extLst>
          </p:nvPr>
        </p:nvGraphicFramePr>
        <p:xfrm>
          <a:off x="5200650" y="2457450"/>
          <a:ext cx="5233756" cy="3694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229100" y="1581151"/>
            <a:ext cx="7038975" cy="4552950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3183" y="2030129"/>
            <a:ext cx="3788342" cy="37883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pngitem.com/pimgs/m/73-732620_transparent-call-center-agent-clipart-call-center-ag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2" y="2151464"/>
            <a:ext cx="3821395" cy="42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6"/>
          <p:cNvSpPr/>
          <p:nvPr/>
        </p:nvSpPr>
        <p:spPr>
          <a:xfrm>
            <a:off x="5304629" y="1774403"/>
            <a:ext cx="5523707" cy="7346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30556A"/>
                </a:solidFill>
                <a:latin typeface="Segoe UI Light" pitchFamily="34" charset="0"/>
              </a:rPr>
              <a:t>How long have you been</a:t>
            </a:r>
          </a:p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spc="-150" smtClean="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followed-up </a:t>
            </a:r>
            <a:r>
              <a:rPr lang="en-US" sz="2800" b="1" spc="-150" smtClean="0">
                <a:solidFill>
                  <a:srgbClr val="30556A"/>
                </a:solidFill>
                <a:latin typeface="Segoe UI Light" pitchFamily="34" charset="0"/>
              </a:rPr>
              <a:t>after the delivery?</a:t>
            </a:r>
            <a:endParaRPr lang="en-US" sz="2800" b="1" spc="-150" dirty="0">
              <a:solidFill>
                <a:srgbClr val="30556A"/>
              </a:solidFill>
              <a:latin typeface="Segoe UI Light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134" y="1854911"/>
            <a:ext cx="567475" cy="406467"/>
            <a:chOff x="120849" y="1068326"/>
            <a:chExt cx="506688" cy="491824"/>
          </a:xfrm>
          <a:solidFill>
            <a:srgbClr val="C00000"/>
          </a:solidFill>
          <a:effectLst>
            <a:outerShdw blurRad="50800" dist="38100" dir="8100000" algn="tr" rotWithShape="0">
              <a:srgbClr val="EEECE1">
                <a:lumMod val="50000"/>
                <a:alpha val="40000"/>
              </a:srgbClr>
            </a:outerShdw>
          </a:effectLst>
        </p:grpSpPr>
        <p:sp>
          <p:nvSpPr>
            <p:cNvPr id="18" name="Chevron 17"/>
            <p:cNvSpPr/>
            <p:nvPr/>
          </p:nvSpPr>
          <p:spPr>
            <a:xfrm>
              <a:off x="120849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331641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809037" y="3876676"/>
            <a:ext cx="763588" cy="276314"/>
          </a:xfrm>
          <a:prstGeom prst="round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prstClr val="black"/>
                </a:solidFill>
              </a:rPr>
              <a:t>n = 30</a:t>
            </a:r>
            <a:endParaRPr lang="en-US" sz="1200" b="1" dirty="0">
              <a:solidFill>
                <a:srgbClr val="EA2E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28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" y="713374"/>
            <a:ext cx="12186960" cy="56880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947959"/>
            <a:ext cx="1301359" cy="112133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281288" y="1782634"/>
            <a:ext cx="3626249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6000" b="1" u="sng" smtClean="0">
                <a:solidFill>
                  <a:srgbClr val="008E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CSI Results</a:t>
            </a:r>
            <a:endParaRPr lang="en-US" sz="6000" b="1" u="sng">
              <a:solidFill>
                <a:srgbClr val="008E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-27432" y="3746500"/>
            <a:ext cx="12385677" cy="2049727"/>
            <a:chOff x="-27432" y="3746500"/>
            <a:chExt cx="12385677" cy="2049727"/>
          </a:xfrm>
        </p:grpSpPr>
        <p:grpSp>
          <p:nvGrpSpPr>
            <p:cNvPr id="15" name="Group 14"/>
            <p:cNvGrpSpPr/>
            <p:nvPr/>
          </p:nvGrpSpPr>
          <p:grpSpPr>
            <a:xfrm>
              <a:off x="-27432" y="3746500"/>
              <a:ext cx="12385677" cy="2049727"/>
              <a:chOff x="-713231" y="3419209"/>
              <a:chExt cx="13652864" cy="2259436"/>
            </a:xfrm>
          </p:grpSpPr>
          <p:pic>
            <p:nvPicPr>
              <p:cNvPr id="10242" name="Picture 2" descr="https://www.trapo.asia/sg/wp-content/uploads/sites/5/2018/04/nissan-serena-s-hybrid-2018-trapo-carmat-malaysia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8138" y="3419209"/>
                <a:ext cx="2791495" cy="1570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9848" y="3595957"/>
                <a:ext cx="2692349" cy="151310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07598" y="3751132"/>
                <a:ext cx="2181238" cy="137950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1925" y="3524333"/>
                <a:ext cx="4268480" cy="1778533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169012" y="3704883"/>
                <a:ext cx="2944583" cy="1518299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495" y="3818688"/>
                <a:ext cx="2681084" cy="1580499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" y="3635812"/>
                <a:ext cx="2951847" cy="1942005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-713231" y="3636905"/>
                <a:ext cx="2722322" cy="2041740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2"/>
            <a:srcRect l="20375" t="32673" r="20572" b="34955"/>
            <a:stretch>
              <a:fillRect/>
            </a:stretch>
          </p:blipFill>
          <p:spPr>
            <a:xfrm rot="240000">
              <a:off x="1711019" y="5095799"/>
              <a:ext cx="372441" cy="145662"/>
            </a:xfrm>
            <a:custGeom>
              <a:avLst/>
              <a:gdLst>
                <a:gd name="connsiteX0" fmla="*/ 361765 w 372441"/>
                <a:gd name="connsiteY0" fmla="*/ 0 h 145662"/>
                <a:gd name="connsiteX1" fmla="*/ 372441 w 372441"/>
                <a:gd name="connsiteY1" fmla="*/ 86953 h 145662"/>
                <a:gd name="connsiteX2" fmla="*/ 1767 w 372441"/>
                <a:gd name="connsiteY2" fmla="*/ 145662 h 145662"/>
                <a:gd name="connsiteX3" fmla="*/ 0 w 372441"/>
                <a:gd name="connsiteY3" fmla="*/ 44419 h 145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441" h="145662">
                  <a:moveTo>
                    <a:pt x="361765" y="0"/>
                  </a:moveTo>
                  <a:lnTo>
                    <a:pt x="372441" y="86953"/>
                  </a:lnTo>
                  <a:lnTo>
                    <a:pt x="1767" y="145662"/>
                  </a:lnTo>
                  <a:lnTo>
                    <a:pt x="0" y="44419"/>
                  </a:lnTo>
                  <a:close/>
                </a:path>
              </a:pathLst>
            </a:cu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3"/>
            <a:srcRect l="26083" t="22264" r="23096" b="26089"/>
            <a:stretch>
              <a:fillRect/>
            </a:stretch>
          </p:blipFill>
          <p:spPr>
            <a:xfrm rot="300000">
              <a:off x="6221999" y="4823810"/>
              <a:ext cx="278182" cy="142732"/>
            </a:xfrm>
            <a:custGeom>
              <a:avLst/>
              <a:gdLst>
                <a:gd name="connsiteX0" fmla="*/ 270713 w 278182"/>
                <a:gd name="connsiteY0" fmla="*/ 0 h 142732"/>
                <a:gd name="connsiteX1" fmla="*/ 278182 w 278182"/>
                <a:gd name="connsiteY1" fmla="*/ 85369 h 142732"/>
                <a:gd name="connsiteX2" fmla="*/ 8311 w 278182"/>
                <a:gd name="connsiteY2" fmla="*/ 142732 h 142732"/>
                <a:gd name="connsiteX3" fmla="*/ 0 w 278182"/>
                <a:gd name="connsiteY3" fmla="*/ 47735 h 14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182" h="142732">
                  <a:moveTo>
                    <a:pt x="270713" y="0"/>
                  </a:moveTo>
                  <a:lnTo>
                    <a:pt x="278182" y="85369"/>
                  </a:lnTo>
                  <a:lnTo>
                    <a:pt x="8311" y="142732"/>
                  </a:lnTo>
                  <a:lnTo>
                    <a:pt x="0" y="47735"/>
                  </a:lnTo>
                  <a:close/>
                </a:path>
              </a:pathLst>
            </a:cu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4"/>
            <a:srcRect l="19318" t="23094" r="13768" b="32995"/>
            <a:stretch>
              <a:fillRect/>
            </a:stretch>
          </p:blipFill>
          <p:spPr>
            <a:xfrm rot="120000">
              <a:off x="9042864" y="4733930"/>
              <a:ext cx="304667" cy="101298"/>
            </a:xfrm>
            <a:custGeom>
              <a:avLst/>
              <a:gdLst>
                <a:gd name="connsiteX0" fmla="*/ 301867 w 304667"/>
                <a:gd name="connsiteY0" fmla="*/ 0 h 101298"/>
                <a:gd name="connsiteX1" fmla="*/ 304667 w 304667"/>
                <a:gd name="connsiteY1" fmla="*/ 80189 h 101298"/>
                <a:gd name="connsiteX2" fmla="*/ 2801 w 304667"/>
                <a:gd name="connsiteY2" fmla="*/ 101298 h 101298"/>
                <a:gd name="connsiteX3" fmla="*/ 0 w 304667"/>
                <a:gd name="connsiteY3" fmla="*/ 21109 h 101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667" h="101298">
                  <a:moveTo>
                    <a:pt x="301867" y="0"/>
                  </a:moveTo>
                  <a:lnTo>
                    <a:pt x="304667" y="80189"/>
                  </a:lnTo>
                  <a:lnTo>
                    <a:pt x="2801" y="101298"/>
                  </a:lnTo>
                  <a:lnTo>
                    <a:pt x="0" y="2110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671671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(1/4)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 smtClean="0"/>
              <a:t>Same as April period, timeliness </a:t>
            </a:r>
            <a:r>
              <a:rPr lang="en-GB" dirty="0"/>
              <a:t>of the handover process is still considered to be one thing that needs to be improved by Nissan.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669593"/>
              </p:ext>
            </p:extLst>
          </p:nvPr>
        </p:nvGraphicFramePr>
        <p:xfrm>
          <a:off x="646112" y="1740881"/>
          <a:ext cx="9601200" cy="22860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Initiation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with service initiation provided by Sales Advisor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Ease of arranging service visit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Flexibility to accommodate schedule 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Timeliness of hand over process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Convenient business days/ hours of operation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4326078"/>
              </p:ext>
            </p:extLst>
          </p:nvPr>
        </p:nvGraphicFramePr>
        <p:xfrm>
          <a:off x="6660522" y="1588480"/>
          <a:ext cx="2394792" cy="2631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57512"/>
              </p:ext>
            </p:extLst>
          </p:nvPr>
        </p:nvGraphicFramePr>
        <p:xfrm>
          <a:off x="10609262" y="1740881"/>
          <a:ext cx="1097280" cy="22860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Apr’20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FEDAE938-3633-4496-B23F-566CB905AC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86750" y1="27750" x2="86750" y2="27750"/>
                        <a14:foregroundMark x1="76750" y1="36750" x2="76750" y2="36750"/>
                        <a14:foregroundMark x1="48750" y1="45000" x2="48750" y2="45000"/>
                        <a14:foregroundMark x1="48250" y1="55500" x2="48250" y2="55500"/>
                        <a14:foregroundMark x1="60000" y1="68500" x2="60000" y2="68500"/>
                        <a14:foregroundMark x1="51000" y1="67000" x2="51000" y2="67000"/>
                        <a14:foregroundMark x1="34000" y1="65750" x2="34000" y2="65750"/>
                        <a14:foregroundMark x1="33500" y1="58250" x2="33500" y2="56750"/>
                        <a14:foregroundMark x1="33500" y1="42250" x2="33500" y2="42250"/>
                        <a14:foregroundMark x1="22500" y1="44750" x2="22500" y2="44750"/>
                        <a14:foregroundMark x1="23500" y1="56250" x2="23500" y2="56250"/>
                        <a14:foregroundMark x1="22750" y1="67000" x2="22750" y2="67000"/>
                        <a14:backgroundMark x1="40500" y1="38500" x2="40500" y2="38500"/>
                        <a14:backgroundMark x1="58250" y1="40500" x2="58250" y2="40500"/>
                        <a14:backgroundMark x1="70750" y1="31250" x2="70750" y2="31250"/>
                        <a14:backgroundMark x1="73500" y1="27000" x2="73500" y2="27000"/>
                        <a14:backgroundMark x1="73500" y1="25250" x2="73500" y2="25250"/>
                        <a14:backgroundMark x1="62500" y1="60750" x2="62500" y2="60750"/>
                        <a14:backgroundMark x1="65000" y1="64750" x2="65000" y2="64750"/>
                        <a14:backgroundMark x1="65500" y1="72500" x2="65500" y2="72500"/>
                        <a14:backgroundMark x1="56250" y1="73500" x2="54500" y2="73750"/>
                        <a14:backgroundMark x1="39750" y1="74250" x2="38250" y2="74250"/>
                        <a14:backgroundMark x1="19250" y1="74250" x2="19250" y2="74250"/>
                        <a14:backgroundMark x1="13250" y1="67750" x2="13500" y2="66250"/>
                        <a14:backgroundMark x1="15000" y1="44750" x2="15000" y2="44750"/>
                        <a14:backgroundMark x1="14500" y1="40750" x2="14500" y2="40750"/>
                        <a14:backgroundMark x1="14750" y1="40500" x2="14750" y2="40500"/>
                        <a14:backgroundMark x1="18750" y1="39500" x2="19500" y2="39500"/>
                        <a14:backgroundMark x1="25750" y1="39500" x2="25750" y2="3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65" y="2417693"/>
            <a:ext cx="471637" cy="47163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4120633"/>
            <a:ext cx="1181262" cy="246221"/>
            <a:chOff x="2482117" y="4320636"/>
            <a:chExt cx="1181262" cy="246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853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4120633"/>
            <a:ext cx="1235764" cy="246221"/>
            <a:chOff x="2482117" y="4320636"/>
            <a:chExt cx="1235764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1312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1,315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18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(2/4)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“</a:t>
            </a:r>
            <a:r>
              <a:rPr lang="en-US"/>
              <a:t>Courtesy of Service Advisor” </a:t>
            </a:r>
            <a:r>
              <a:rPr lang="en-GB"/>
              <a:t>is the thing that feels most satisfying to the customers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746713"/>
              </p:ext>
            </p:extLst>
          </p:nvPr>
        </p:nvGraphicFramePr>
        <p:xfrm>
          <a:off x="646112" y="1740881"/>
          <a:ext cx="9601200" cy="4114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9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Advisor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with service advisor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Courtesy of Service Advisor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Responsiveness of Service Advisor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Thoroughness of Service Advisor explanations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Repeated requests to ensure all understood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Kept you informed of vehicle status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Explanation of work after service completed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Reviewed work done on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Performed an inspection of vehicle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097455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549289"/>
              </p:ext>
            </p:extLst>
          </p:nvPr>
        </p:nvGraphicFramePr>
        <p:xfrm>
          <a:off x="10609262" y="1740881"/>
          <a:ext cx="1097280" cy="4114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Apr’20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FC0B6E83-BA6D-478D-BBB2-6409BF3D4C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8" t="8173" r="22650" b="14321"/>
          <a:stretch/>
        </p:blipFill>
        <p:spPr>
          <a:xfrm>
            <a:off x="887127" y="3329596"/>
            <a:ext cx="458720" cy="458720"/>
          </a:xfrm>
          <a:prstGeom prst="ellipse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967018"/>
            <a:ext cx="1181262" cy="246221"/>
            <a:chOff x="2482117" y="4320636"/>
            <a:chExt cx="1181262" cy="2462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853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5967018"/>
            <a:ext cx="1235764" cy="246221"/>
            <a:chOff x="2482117" y="4320636"/>
            <a:chExt cx="1235764" cy="24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1312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1,315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77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(3/4)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Nissan users feel that the fairness of the charge is still one of the factors that makes Nissan's customer satisfaction down.</a:t>
            </a:r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06613"/>
              </p:ext>
            </p:extLst>
          </p:nvPr>
        </p:nvGraphicFramePr>
        <p:xfrm>
          <a:off x="646112" y="1740881"/>
          <a:ext cx="9601200" cy="4114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 Facility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on service facility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Ease of driving in/out of facility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Convenience of parking location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Cleanliness of dealership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Comfort of waiting area 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</a:rPr>
                        <a:t>-0.05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 rowSpan="4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Vehicle Pickup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Satisfaction with vehicle pick-up process from Dealer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Timeliness of the pick-up process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Fairness of the charges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Helpfulness of staff at pick-up</a:t>
                      </a:r>
                      <a:endParaRPr lang="en-GB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14540"/>
              </p:ext>
            </p:extLst>
          </p:nvPr>
        </p:nvGraphicFramePr>
        <p:xfrm>
          <a:off x="6660522" y="1588480"/>
          <a:ext cx="2394792" cy="4419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796840"/>
              </p:ext>
            </p:extLst>
          </p:nvPr>
        </p:nvGraphicFramePr>
        <p:xfrm>
          <a:off x="10609262" y="1740881"/>
          <a:ext cx="1097280" cy="4114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0A0C425-E95D-4FCA-A797-A201F9EE90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6" y="4528040"/>
            <a:ext cx="430356" cy="43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33FA1B0C-A8D4-4465-8357-E0387D2A3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7" y="2558893"/>
            <a:ext cx="405723" cy="35897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5967018"/>
            <a:ext cx="1181262" cy="246221"/>
            <a:chOff x="2482117" y="4320636"/>
            <a:chExt cx="1181262" cy="2462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853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5967018"/>
            <a:ext cx="1235764" cy="246221"/>
            <a:chOff x="2482117" y="4320636"/>
            <a:chExt cx="1235764" cy="2462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1312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1,315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0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Score &amp; Compliance Trend – National</a:t>
            </a:r>
            <a:r>
              <a:rPr lang="en-GB" sz="2000" b="0" smtClean="0"/>
              <a:t> (4/4)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3" name="Text Placeholder 3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 dirty="0"/>
              <a:t>According to Nissan users, the vehicle was not washed and vacuumed when it was finished servicing.</a:t>
            </a:r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596444"/>
              </p:ext>
            </p:extLst>
          </p:nvPr>
        </p:nvGraphicFramePr>
        <p:xfrm>
          <a:off x="646112" y="1740881"/>
          <a:ext cx="9601200" cy="25146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65067038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GB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</a:t>
                      </a: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Quality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Satisfaction with the quality of work performed on your vehicle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 time required to service your vehicle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Thoroughness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of </a:t>
                      </a: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maintenance/repair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work performed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Condition/cleanliness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of vehicle on return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6858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kumimoji="1" lang="en-GB" sz="1100" b="1" i="0" u="none" strike="noStrike" kern="120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kumimoji="1" lang="en-GB" sz="1100" b="1" i="0" u="none" strike="noStrike" kern="120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kumimoji="1" lang="en-GB" sz="1100" b="1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Follow Up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71450" indent="-1714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Rating of dealer to follow you up regarding your vehicle services after delivery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823B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7673133"/>
              </p:ext>
            </p:extLst>
          </p:nvPr>
        </p:nvGraphicFramePr>
        <p:xfrm>
          <a:off x="6660522" y="1588480"/>
          <a:ext cx="2394792" cy="2587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7739789" y="1414270"/>
            <a:ext cx="90024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marL="4763" algn="ctr" defTabSz="924259">
              <a:defRPr/>
            </a:pPr>
            <a:r>
              <a:rPr lang="en-US" sz="1200" b="1" u="sng" kern="0" dirty="0">
                <a:solidFill>
                  <a:srgbClr val="1F497D"/>
                </a:solidFill>
              </a:rPr>
              <a:t>Mean Score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587964"/>
              </p:ext>
            </p:extLst>
          </p:nvPr>
        </p:nvGraphicFramePr>
        <p:xfrm>
          <a:off x="10609262" y="1740881"/>
          <a:ext cx="1097280" cy="25146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6498702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Apr’20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1EE55CA-C882-4882-937A-88007F1A4EE9}"/>
              </a:ext>
            </a:extLst>
          </p:cNvPr>
          <p:cNvSpPr/>
          <p:nvPr/>
        </p:nvSpPr>
        <p:spPr>
          <a:xfrm>
            <a:off x="9816667" y="1414270"/>
            <a:ext cx="393699" cy="238527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/>
            <a:r>
              <a:rPr lang="en-US" sz="1100" b="1" kern="0">
                <a:solidFill>
                  <a:srgbClr val="1F497D"/>
                </a:solidFill>
              </a:rPr>
              <a:t>GAP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658781"/>
              </p:ext>
            </p:extLst>
          </p:nvPr>
        </p:nvGraphicFramePr>
        <p:xfrm>
          <a:off x="6660522" y="3522787"/>
          <a:ext cx="2394792" cy="76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34CCE112-59AA-41C5-AA7F-B985CAC72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9" y="3684609"/>
            <a:ext cx="358945" cy="2944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899EEB1B-E0F8-4017-9C02-684809B45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65" y="2277291"/>
            <a:ext cx="432427" cy="432427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13531"/>
              </p:ext>
            </p:extLst>
          </p:nvPr>
        </p:nvGraphicFramePr>
        <p:xfrm>
          <a:off x="646112" y="4308236"/>
          <a:ext cx="9601200" cy="1828800"/>
        </p:xfrm>
        <a:graphic>
          <a:graphicData uri="http://schemas.openxmlformats.org/drawingml/2006/table">
            <a:tbl>
              <a:tblPr firstRow="1" bandRow="1"/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4400"/>
                <a:gridCol w="4114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20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GB" sz="1100" b="1" i="0" u="none" strike="noStrike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Compliance</a:t>
                      </a:r>
                    </a:p>
                  </a:txBody>
                  <a:tcPr marL="45720" marR="45720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 Advisor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Service Advisor tell the reason of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delay in service time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Delivery</a:t>
                      </a:r>
                      <a:b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100" b="0" i="0" u="none" strike="noStrike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Work done</a:t>
                      </a:r>
                      <a:r>
                        <a:rPr 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right first time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0" marR="9525" marT="0" marB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Contacted after service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0" marR="9525" marT="0" marB="9144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endParaRPr 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Vehicle washed and vacuumed after service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905789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xmlns="" id="{C24351D3-9F0F-4A23-BB90-8A1E4EA5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25402"/>
              </p:ext>
            </p:extLst>
          </p:nvPr>
        </p:nvGraphicFramePr>
        <p:xfrm>
          <a:off x="10609262" y="4308236"/>
          <a:ext cx="1097280" cy="1828800"/>
        </p:xfrm>
        <a:graphic>
          <a:graphicData uri="http://schemas.openxmlformats.org/drawingml/2006/table">
            <a:tbl>
              <a:tblPr firstRow="1" bandRow="1"/>
              <a:tblGrid>
                <a:gridCol w="5486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8640"/>
              </a:tblGrid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77247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1,315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1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960610"/>
                  </a:ext>
                </a:extLst>
              </a:tr>
            </a:tbl>
          </a:graphicData>
        </a:graphic>
      </p:graphicFrame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xmlns="" id="{2BE31880-C62E-486C-9033-CEBE8AC859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740092"/>
              </p:ext>
            </p:extLst>
          </p:nvPr>
        </p:nvGraphicFramePr>
        <p:xfrm>
          <a:off x="6660521" y="4234966"/>
          <a:ext cx="2580193" cy="1981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6657573" y="6169240"/>
            <a:ext cx="1181262" cy="246221"/>
            <a:chOff x="2482117" y="4320636"/>
            <a:chExt cx="1181262" cy="24622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058623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1F497D"/>
                  </a:solidFill>
                </a:rPr>
                <a:t>May </a:t>
              </a:r>
              <a:r>
                <a:rPr lang="en-GB" sz="1000" b="1" kern="0" smtClean="0">
                  <a:solidFill>
                    <a:srgbClr val="1F497D"/>
                  </a:solidFill>
                </a:rPr>
                <a:t>‘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20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 </a:t>
              </a:r>
              <a:r>
                <a:rPr lang="id-ID" sz="1000" b="1" kern="0">
                  <a:solidFill>
                    <a:srgbClr val="1F497D"/>
                  </a:solidFill>
                </a:rPr>
                <a:t>(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n=</a:t>
              </a:r>
              <a:r>
                <a:rPr lang="en-US" sz="1000" b="1" kern="0" smtClean="0">
                  <a:solidFill>
                    <a:srgbClr val="1F497D"/>
                  </a:solidFill>
                </a:rPr>
                <a:t>853</a:t>
              </a:r>
              <a:r>
                <a:rPr lang="id-ID" sz="1000" b="1" kern="0" smtClean="0">
                  <a:solidFill>
                    <a:srgbClr val="1F497D"/>
                  </a:solidFill>
                </a:rPr>
                <a:t>)</a:t>
              </a:r>
              <a:endParaRPr lang="en-US" sz="1000" b="1" kern="0" dirty="0">
                <a:solidFill>
                  <a:srgbClr val="1F497D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0628590" y="1308752"/>
            <a:ext cx="529633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>
                <a:solidFill>
                  <a:srgbClr val="008E94"/>
                </a:solidFill>
              </a:rPr>
              <a:t>Apr’20</a:t>
            </a:r>
            <a:endParaRPr lang="en-US" sz="1100" b="1" kern="0" dirty="0">
              <a:solidFill>
                <a:srgbClr val="008E94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257CD451-44F3-4772-B69F-7E67933880A2}"/>
              </a:ext>
            </a:extLst>
          </p:cNvPr>
          <p:cNvGrpSpPr/>
          <p:nvPr/>
        </p:nvGrpSpPr>
        <p:grpSpPr>
          <a:xfrm>
            <a:off x="7925611" y="6169240"/>
            <a:ext cx="1235764" cy="246221"/>
            <a:chOff x="2482117" y="4320636"/>
            <a:chExt cx="1235764" cy="246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7E3092AA-26B4-4579-911C-ECD3F9AAA7AA}"/>
                </a:ext>
              </a:extLst>
            </p:cNvPr>
            <p:cNvSpPr txBox="1"/>
            <p:nvPr/>
          </p:nvSpPr>
          <p:spPr>
            <a:xfrm>
              <a:off x="2604756" y="4320636"/>
              <a:ext cx="1113125" cy="246221"/>
            </a:xfrm>
            <a:prstGeom prst="rect">
              <a:avLst/>
            </a:prstGeom>
          </p:spPr>
          <p:txBody>
            <a:bodyPr vert="horz" wrap="none" lIns="91440" tIns="45720" rIns="91440" bIns="45720" spcCol="548640" rtlCol="0" anchor="ctr">
              <a:spAutoFit/>
            </a:bodyPr>
            <a:lstStyle/>
            <a:p>
              <a:pPr marL="4763" defTabSz="924259">
                <a:defRPr/>
              </a:pPr>
              <a:r>
                <a:rPr lang="en-US" sz="1000" b="1" kern="0" smtClean="0">
                  <a:solidFill>
                    <a:srgbClr val="008E94"/>
                  </a:solidFill>
                </a:rPr>
                <a:t>Apr </a:t>
              </a:r>
              <a:r>
                <a:rPr lang="en-GB" sz="1000" b="1" kern="0" smtClean="0">
                  <a:solidFill>
                    <a:srgbClr val="008E94"/>
                  </a:solidFill>
                </a:rPr>
                <a:t>‘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20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 </a:t>
              </a:r>
              <a:r>
                <a:rPr lang="id-ID" sz="1000" b="1" kern="0">
                  <a:solidFill>
                    <a:srgbClr val="008E94"/>
                  </a:solidFill>
                </a:rPr>
                <a:t>(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n=</a:t>
              </a:r>
              <a:r>
                <a:rPr lang="en-US" sz="1000" b="1" kern="0" smtClean="0">
                  <a:solidFill>
                    <a:srgbClr val="008E94"/>
                  </a:solidFill>
                </a:rPr>
                <a:t>1,315</a:t>
              </a:r>
              <a:r>
                <a:rPr lang="id-ID" sz="1000" b="1" kern="0" smtClean="0">
                  <a:solidFill>
                    <a:srgbClr val="008E94"/>
                  </a:solidFill>
                </a:rPr>
                <a:t>)</a:t>
              </a:r>
              <a:endParaRPr lang="en-US" sz="1000" b="1" kern="0" dirty="0">
                <a:solidFill>
                  <a:srgbClr val="008E94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F45EBB66-75B2-4A42-AD3B-2E957377F1BE}"/>
                </a:ext>
              </a:extLst>
            </p:cNvPr>
            <p:cNvSpPr/>
            <p:nvPr/>
          </p:nvSpPr>
          <p:spPr>
            <a:xfrm>
              <a:off x="2482117" y="4369725"/>
              <a:ext cx="148043" cy="148043"/>
            </a:xfrm>
            <a:prstGeom prst="rect">
              <a:avLst/>
            </a:prstGeom>
            <a:solidFill>
              <a:srgbClr val="008E9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24259">
                <a:defRPr/>
              </a:pPr>
              <a:endParaRPr lang="en-US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963604D7-87BF-42CE-B79F-0A92E52844C3}"/>
              </a:ext>
            </a:extLst>
          </p:cNvPr>
          <p:cNvSpPr/>
          <p:nvPr/>
        </p:nvSpPr>
        <p:spPr>
          <a:xfrm>
            <a:off x="11131281" y="1308752"/>
            <a:ext cx="579326" cy="407804"/>
          </a:xfrm>
          <a:prstGeom prst="rect">
            <a:avLst/>
          </a:prstGeom>
        </p:spPr>
        <p:txBody>
          <a:bodyPr wrap="none" lIns="68580" tIns="34290" rIns="68580" bIns="34290" anchor="ctr">
            <a:spAutoFit/>
          </a:bodyPr>
          <a:lstStyle/>
          <a:p>
            <a:pPr algn="ctr" defTabSz="924259">
              <a:defRPr/>
            </a:pPr>
            <a:r>
              <a:rPr lang="en-US" sz="1100" b="1" kern="0">
                <a:solidFill>
                  <a:srgbClr val="1F497D"/>
                </a:solidFill>
              </a:rPr>
              <a:t>Base</a:t>
            </a:r>
          </a:p>
          <a:p>
            <a:pPr algn="ctr" defTabSz="924259">
              <a:defRPr/>
            </a:pPr>
            <a:r>
              <a:rPr lang="en-US" sz="1100" b="1" kern="0" smtClean="0">
                <a:solidFill>
                  <a:srgbClr val="1F497D"/>
                </a:solidFill>
              </a:rPr>
              <a:t>May’20</a:t>
            </a:r>
            <a:endParaRPr lang="en-US" sz="1100" b="1" kern="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8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Follow-up after Vehicle Delivery – 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</a:t>
            </a:r>
            <a:endParaRPr lang="en-US">
              <a:solidFill>
                <a:srgbClr val="79C9C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D51CBE9E-BC59-43CF-9989-02AAD6FD9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824227"/>
              </p:ext>
            </p:extLst>
          </p:nvPr>
        </p:nvGraphicFramePr>
        <p:xfrm>
          <a:off x="5200650" y="2457450"/>
          <a:ext cx="5233756" cy="3694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229100" y="1581151"/>
            <a:ext cx="7038975" cy="4552950"/>
          </a:xfrm>
          <a:prstGeom prst="round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3183" y="2030129"/>
            <a:ext cx="3788342" cy="378834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s://www.pngitem.com/pimgs/m/73-732620_transparent-call-center-agent-clipart-call-center-ag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2" y="2151464"/>
            <a:ext cx="3821395" cy="42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6"/>
          <p:cNvSpPr/>
          <p:nvPr/>
        </p:nvSpPr>
        <p:spPr>
          <a:xfrm>
            <a:off x="5304629" y="1774403"/>
            <a:ext cx="5523707" cy="7346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30556A"/>
                </a:solidFill>
                <a:latin typeface="Segoe UI Light" pitchFamily="34" charset="0"/>
              </a:rPr>
              <a:t>How long have you been</a:t>
            </a:r>
          </a:p>
          <a:p>
            <a:pPr>
              <a:lnSpc>
                <a:spcPts val="2500"/>
              </a:lnSpc>
            </a:pPr>
            <a:r>
              <a:rPr lang="en-US" sz="2800" b="1" spc="-15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spc="-150" smtClean="0">
                <a:solidFill>
                  <a:srgbClr val="62BD1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contacted </a:t>
            </a:r>
            <a:r>
              <a:rPr lang="en-US" sz="2800" b="1" spc="-150" smtClean="0">
                <a:solidFill>
                  <a:srgbClr val="30556A"/>
                </a:solidFill>
                <a:latin typeface="Segoe UI Light" pitchFamily="34" charset="0"/>
              </a:rPr>
              <a:t>after the service done?</a:t>
            </a:r>
            <a:endParaRPr lang="en-US" sz="2800" b="1" spc="-150" dirty="0">
              <a:solidFill>
                <a:srgbClr val="30556A"/>
              </a:solidFill>
              <a:latin typeface="Segoe UI Light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718134" y="1854911"/>
            <a:ext cx="567475" cy="406467"/>
            <a:chOff x="120849" y="1068326"/>
            <a:chExt cx="506688" cy="491824"/>
          </a:xfrm>
          <a:solidFill>
            <a:srgbClr val="C00000"/>
          </a:solidFill>
          <a:effectLst>
            <a:outerShdw blurRad="50800" dist="38100" dir="8100000" algn="tr" rotWithShape="0">
              <a:srgbClr val="EEECE1">
                <a:lumMod val="50000"/>
                <a:alpha val="40000"/>
              </a:srgbClr>
            </a:outerShdw>
          </a:effectLst>
        </p:grpSpPr>
        <p:sp>
          <p:nvSpPr>
            <p:cNvPr id="18" name="Chevron 17"/>
            <p:cNvSpPr/>
            <p:nvPr/>
          </p:nvSpPr>
          <p:spPr>
            <a:xfrm>
              <a:off x="120849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331641" y="1068326"/>
              <a:ext cx="295896" cy="491824"/>
            </a:xfrm>
            <a:prstGeom prst="chevron">
              <a:avLst/>
            </a:prstGeom>
            <a:solidFill>
              <a:srgbClr val="30576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36433">
                <a:defRPr/>
              </a:pPr>
              <a:endParaRPr lang="en-US" sz="2100" kern="0">
                <a:solidFill>
                  <a:prstClr val="black"/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809037" y="3876676"/>
            <a:ext cx="763588" cy="276314"/>
          </a:xfrm>
          <a:prstGeom prst="roundRect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prstClr val="black"/>
                </a:solidFill>
              </a:rPr>
              <a:t>n = 528</a:t>
            </a:r>
            <a:endParaRPr lang="en-US" sz="1200" b="1" dirty="0">
              <a:solidFill>
                <a:srgbClr val="EA2E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045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98427" y="2967338"/>
            <a:ext cx="519199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DEALER </a:t>
            </a:r>
            <a:r>
              <a:rPr lang="en-GB" sz="5400" smtClean="0"/>
              <a:t>RANKING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09118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组合 3"/>
          <p:cNvGrpSpPr/>
          <p:nvPr/>
        </p:nvGrpSpPr>
        <p:grpSpPr>
          <a:xfrm>
            <a:off x="214524" y="1462452"/>
            <a:ext cx="9984553" cy="3479562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262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4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75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2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83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8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1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3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4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6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7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9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0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2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3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1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2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4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5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7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8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Freeform 452"/>
            <p:cNvSpPr>
              <a:spLocks/>
            </p:cNvSpPr>
            <p:nvPr/>
          </p:nvSpPr>
          <p:spPr bwMode="auto">
            <a:xfrm>
              <a:off x="3311082" y="3274724"/>
              <a:ext cx="72024" cy="858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SSI CSI by Area – April 2020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082133"/>
              </p:ext>
            </p:extLst>
          </p:nvPr>
        </p:nvGraphicFramePr>
        <p:xfrm>
          <a:off x="9864734" y="773168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47578"/>
              </p:ext>
            </p:extLst>
          </p:nvPr>
        </p:nvGraphicFramePr>
        <p:xfrm>
          <a:off x="8239734" y="1019352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914717"/>
              </p:ext>
            </p:extLst>
          </p:nvPr>
        </p:nvGraphicFramePr>
        <p:xfrm>
          <a:off x="10427442" y="164498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836018"/>
              </p:ext>
            </p:extLst>
          </p:nvPr>
        </p:nvGraphicFramePr>
        <p:xfrm>
          <a:off x="10427442" y="225117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JKMG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77771"/>
              </p:ext>
            </p:extLst>
          </p:nvPr>
        </p:nvGraphicFramePr>
        <p:xfrm>
          <a:off x="10427442" y="285737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53453"/>
              </p:ext>
            </p:extLst>
          </p:nvPr>
        </p:nvGraphicFramePr>
        <p:xfrm>
          <a:off x="10427442" y="346356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WSBYG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06103"/>
              </p:ext>
            </p:extLst>
          </p:nvPr>
        </p:nvGraphicFramePr>
        <p:xfrm>
          <a:off x="10427442" y="406976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33568"/>
              </p:ext>
            </p:extLst>
          </p:nvPr>
        </p:nvGraphicFramePr>
        <p:xfrm>
          <a:off x="10427442" y="467595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976735"/>
              </p:ext>
            </p:extLst>
          </p:nvPr>
        </p:nvGraphicFramePr>
        <p:xfrm>
          <a:off x="10427442" y="528215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cxnSp>
        <p:nvCxnSpPr>
          <p:cNvPr id="108" name="Straight Connector 107"/>
          <p:cNvCxnSpPr/>
          <p:nvPr/>
        </p:nvCxnSpPr>
        <p:spPr>
          <a:xfrm>
            <a:off x="8721969" y="1492472"/>
            <a:ext cx="34668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385175" y="1527641"/>
            <a:ext cx="38036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581292" y="1562811"/>
            <a:ext cx="360753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04219"/>
              </p:ext>
            </p:extLst>
          </p:nvPr>
        </p:nvGraphicFramePr>
        <p:xfrm>
          <a:off x="10427442" y="5888352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152268"/>
              </p:ext>
            </p:extLst>
          </p:nvPr>
        </p:nvGraphicFramePr>
        <p:xfrm>
          <a:off x="536094" y="15599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SUMATERA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890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75928"/>
              </p:ext>
            </p:extLst>
          </p:nvPr>
        </p:nvGraphicFramePr>
        <p:xfrm>
          <a:off x="3068279" y="19028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KALIMANTAN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943928"/>
              </p:ext>
            </p:extLst>
          </p:nvPr>
        </p:nvGraphicFramePr>
        <p:xfrm>
          <a:off x="6180757" y="272936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SULAWESI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57616"/>
              </p:ext>
            </p:extLst>
          </p:nvPr>
        </p:nvGraphicFramePr>
        <p:xfrm>
          <a:off x="413003" y="3784443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947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266848"/>
              </p:ext>
            </p:extLst>
          </p:nvPr>
        </p:nvGraphicFramePr>
        <p:xfrm>
          <a:off x="3692534" y="4742806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EAST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20886"/>
              </p:ext>
            </p:extLst>
          </p:nvPr>
        </p:nvGraphicFramePr>
        <p:xfrm>
          <a:off x="5231188" y="4092174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BALI LOMBOK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955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94386"/>
              </p:ext>
            </p:extLst>
          </p:nvPr>
        </p:nvGraphicFramePr>
        <p:xfrm>
          <a:off x="3050696" y="348550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795528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CENTRAL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963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740330"/>
              </p:ext>
            </p:extLst>
          </p:nvPr>
        </p:nvGraphicFramePr>
        <p:xfrm>
          <a:off x="1151557" y="4496621"/>
          <a:ext cx="2395728" cy="1170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457200"/>
                <a:gridCol w="795528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JABODETABEK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868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129" name="Group 128"/>
          <p:cNvGrpSpPr/>
          <p:nvPr/>
        </p:nvGrpSpPr>
        <p:grpSpPr>
          <a:xfrm>
            <a:off x="7511912" y="5081954"/>
            <a:ext cx="2669580" cy="1002323"/>
            <a:chOff x="7019543" y="4735749"/>
            <a:chExt cx="2906973" cy="1665051"/>
          </a:xfrm>
        </p:grpSpPr>
        <p:sp>
          <p:nvSpPr>
            <p:cNvPr id="127" name="Rectangle 126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05945"/>
              </p:ext>
            </p:extLst>
          </p:nvPr>
        </p:nvGraphicFramePr>
        <p:xfrm>
          <a:off x="7860088" y="5302587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54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(1/5)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605669"/>
              </p:ext>
            </p:extLst>
          </p:nvPr>
        </p:nvGraphicFramePr>
        <p:xfrm>
          <a:off x="722312" y="117231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BINTARO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JEBRES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AHMAD YANI BANJARMASIN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SM RAJA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RANCAEKEK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SUKABUMI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BEKASI BARAT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ACEH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BANTUL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MAGELANG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MLATI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103.44%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ROXY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PALU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KUNINGAN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SUKAMAJU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GATOT SUBROTO MEDAN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SOEKARNO HATTA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MADIUN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MARTADINATA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BATAM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SUNTER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CIKUPA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NUSA DUA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ISTANA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TEGAL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(1/4)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581615" y="17666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10581615" y="19495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1324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10581615" y="23153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581615" y="24981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10581615" y="26810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0581615" y="28639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581615" y="30468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10581615" y="32297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10581615" y="34125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0581615" y="35954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10581615" y="39612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10581615" y="41441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0581615" y="43269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10581615" y="45098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10581615" y="46927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10581615" y="48756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10581615" y="50585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2413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0581615" y="54242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0581615" y="56071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10581615" y="57900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10581615" y="59729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0581615" y="61557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2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(2/5)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39729"/>
              </p:ext>
            </p:extLst>
          </p:nvPr>
        </p:nvGraphicFramePr>
        <p:xfrm>
          <a:off x="722312" y="117231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JEMUR SARI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GUNUNG MALANG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CIBUBUR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KENDARI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PARUNG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JATI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KELAPA GADING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INDRAMAYU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TOMANG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WARUNG BUNCIT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SANDUBAYA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AHMAD YANI SURABAYA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YASMIN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BUMI SERPONG DAMAI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PROBOLINGGO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BANYUWANGI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PURWAKARTA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HARAPAN INDAH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GORONTALO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DURI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TB SIMATUPANG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PURWOKERTO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GATOT SUBROTO BALI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PANTAI INDAH KAPUK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SETIABUDI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(2/4)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rot="10800000">
            <a:off x="10581615" y="17666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19495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10581615" y="21324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10581615" y="23153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4981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6810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10581615" y="28639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0581615" y="30468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0581615" y="32297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10581615" y="34125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5954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10581615" y="37783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0581615" y="39612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1441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3269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10581615" y="45098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0581615" y="46927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10581615" y="48756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10581615" y="50585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10581615" y="52413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>
            <a:off x="10581615" y="54242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6071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0581615" y="57900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0581615" y="59729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0800000">
            <a:off x="10581615" y="61557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37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(3/5)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311180"/>
              </p:ext>
            </p:extLst>
          </p:nvPr>
        </p:nvGraphicFramePr>
        <p:xfrm>
          <a:off x="722312" y="117231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VETERAN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CIKARANG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SOLO BARU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KEDAWUNG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KUPANG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PANGKAL PINANG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SEMPAJA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PURI INDAH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JATAKE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SM AMIN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PETTARANI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ALAM SUTERA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JEMBER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GIANYAR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A.YANI PONTIANAK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KEDIRI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BEKASI TIMUR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GADING SERPONG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SILIWANGI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DEPOK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DAAN MOGOT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PLUIT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RADIN INTEN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PULOGADUNG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CINERE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93.07%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(3/4)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10581615" y="17666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19495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10581615" y="21324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10581615" y="23153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4981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10581615" y="26810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10581615" y="28639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10581615" y="30468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10581615" y="322971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581615" y="34125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5954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0800000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10581615" y="39612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1441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10581615" y="43269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0581615" y="45098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10581615" y="46927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10581615" y="48756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10581615" y="50585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10581615" y="52413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10800000">
            <a:off x="10581615" y="54242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6071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10581615" y="57900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10800000">
            <a:off x="10581615" y="59729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10581615" y="615579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34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(4/5)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78699"/>
              </p:ext>
            </p:extLst>
          </p:nvPr>
        </p:nvGraphicFramePr>
        <p:xfrm>
          <a:off x="722312" y="1172311"/>
          <a:ext cx="10744200" cy="384048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PONDOK INDAH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SERANG BARAT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SERANG PUSAT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KARAWANG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CIMAHI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JUANDA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SALATIGA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PEKALONGAN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MAJAPAHIT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PURI ANJASMORO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BASUKI RAHMAT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SIDOARJO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RTA. MILONO (PALANGKARAYA)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ARENGKA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KHATIB SULAIMAN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P. HIDAYAT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SOEKARNO HATTA PLG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LABUHAN RATU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9469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r>
              <a:rPr lang="en-US" sz="1200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(4/4)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rot="10800000">
            <a:off x="10581615" y="17666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 rot="10800000">
            <a:off x="10581615" y="19495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10581615" y="21324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10581615" y="23153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10581615" y="24981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68107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10581615" y="28639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10581615" y="30468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0581615" y="32297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10581615" y="34125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5954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10800000">
            <a:off x="10581615" y="377835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10581615" y="39612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14411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3269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0581615" y="450987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10581615" y="469275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0800000">
            <a:off x="10581615" y="48756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85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Rank Area Dealer by Dealer (National)</a:t>
            </a:r>
            <a:r>
              <a:rPr lang="en-GB" sz="2000" b="0" smtClean="0"/>
              <a:t> (5/5)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35012"/>
              </p:ext>
            </p:extLst>
          </p:nvPr>
        </p:nvGraphicFramePr>
        <p:xfrm>
          <a:off x="722312" y="1058011"/>
          <a:ext cx="10744200" cy="11887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AMIR HAMZAH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CITRALAND SURABAYA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S. PARMAN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LATIMOJONG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103.45%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6" y="723903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NE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617732"/>
              </p:ext>
            </p:extLst>
          </p:nvPr>
        </p:nvGraphicFramePr>
        <p:xfrm>
          <a:off x="722312" y="2735584"/>
          <a:ext cx="10744200" cy="8229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DATSUN ADAM MALIK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DATSUN S.PARMAN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99.15%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71516" y="2401476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DE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59241"/>
              </p:ext>
            </p:extLst>
          </p:nvPr>
        </p:nvGraphicFramePr>
        <p:xfrm>
          <a:off x="722312" y="4029813"/>
          <a:ext cx="10744200" cy="10058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MT. HARYONO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MOJOKERTO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TEGALREJO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1516" y="369570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3S – S.i.S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62867"/>
              </p:ext>
            </p:extLst>
          </p:nvPr>
        </p:nvGraphicFramePr>
        <p:xfrm>
          <a:off x="722312" y="5515713"/>
          <a:ext cx="10744200" cy="8229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860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457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9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9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9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HALIM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NISSAN KOMBOS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101.51%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71516" y="5181605"/>
            <a:ext cx="2189032" cy="338362"/>
          </a:xfrm>
          <a:prstGeom prst="rect">
            <a:avLst/>
          </a:prstGeom>
          <a:noFill/>
        </p:spPr>
        <p:txBody>
          <a:bodyPr wrap="square" lIns="91269" tIns="45625" rIns="91269" bIns="45625" rtlCol="0" anchor="ctr">
            <a:spAutoFit/>
          </a:bodyPr>
          <a:lstStyle/>
          <a:p>
            <a:pPr marL="228600" indent="-228600" defTabSz="535407"/>
            <a:r>
              <a:rPr lang="en-US" sz="1600" b="1" smtClean="0">
                <a:solidFill>
                  <a:srgbClr val="0019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2S</a:t>
            </a:r>
            <a:endParaRPr lang="en-US" sz="1200" dirty="0" smtClean="0">
              <a:solidFill>
                <a:srgbClr val="0019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10581615" y="156093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>
            <a:off x="10581615" y="174181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/>
          <p:cNvSpPr/>
          <p:nvPr/>
        </p:nvSpPr>
        <p:spPr>
          <a:xfrm>
            <a:off x="10581615" y="192269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10800000">
            <a:off x="10581615" y="210357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581615" y="327367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581615" y="345655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0581615" y="4567901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581615" y="4750781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581615" y="4933661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 rot="10800000">
            <a:off x="10581615" y="601863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>
            <a:off x="10581615" y="620151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26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Customer Service Area Ranking – May 2020</a:t>
            </a:r>
            <a:r>
              <a:rPr lang="en-GB" sz="2000" b="0" smtClean="0"/>
              <a:t> (1/2)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62826"/>
              </p:ext>
            </p:extLst>
          </p:nvPr>
        </p:nvGraphicFramePr>
        <p:xfrm>
          <a:off x="722312" y="1022841"/>
          <a:ext cx="10744200" cy="51206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85800"/>
                <a:gridCol w="16002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CSA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#42B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#34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>
            <a:off x="10581615" y="16154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10581615" y="17983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10581615" y="19812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21640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10581615" y="23469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10581615" y="25298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10581615" y="27127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8956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0581615" y="30784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10581615" y="32613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0581615" y="34442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581615" y="36271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10581615" y="38100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10581615" y="39928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0581615" y="41757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3586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5415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10581615" y="47244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10581615" y="49072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10581615" y="50901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10581615" y="52730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10581615" y="54559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10581615" y="56388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rot="10800000">
            <a:off x="10581615" y="58216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10800000">
            <a:off x="10581615" y="60045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0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Customer Service Area Ranking – May 2020</a:t>
            </a:r>
            <a:r>
              <a:rPr lang="en-GB" sz="2000" b="0" smtClean="0"/>
              <a:t> (2/2)</a:t>
            </a:r>
            <a:endParaRPr lang="en-US" b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44444"/>
              </p:ext>
            </p:extLst>
          </p:nvPr>
        </p:nvGraphicFramePr>
        <p:xfrm>
          <a:off x="722312" y="1022841"/>
          <a:ext cx="10744200" cy="402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85800"/>
                <a:gridCol w="1600200"/>
                <a:gridCol w="1051560"/>
                <a:gridCol w="1051560"/>
                <a:gridCol w="914400"/>
                <a:gridCol w="1051560"/>
                <a:gridCol w="914400"/>
                <a:gridCol w="1051560"/>
                <a:gridCol w="457200"/>
                <a:gridCol w="914400"/>
                <a:gridCol w="1051560"/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CSA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Dealer Name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SSI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CSI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Nissan-Datsun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DPM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Achievement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b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(Last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</a:p>
                    <a:p>
                      <a:pPr algn="ctr" fontAlgn="ctr"/>
                      <a:r>
                        <a:rPr lang="en-US" sz="1000" b="1" u="none" strike="noStrike" smtClean="0">
                          <a:solidFill>
                            <a:schemeClr val="bg1"/>
                          </a:solidFill>
                          <a:effectLst/>
                        </a:rPr>
                        <a:t>(+/- 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last month)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F497D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#38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#39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#43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#8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#2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#31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96.07%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#16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#18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#30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SB/Yogyakarta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#45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CSA #47</a:t>
                      </a:r>
                    </a:p>
                  </a:txBody>
                  <a:tcPr marL="85725" marR="9525" marT="9525" marB="0" anchor="ctr"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>
            <a:off x="10581615" y="16154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10581615" y="17983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800000">
            <a:off x="10581615" y="19812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581615" y="21640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10581615" y="23469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10581615" y="25298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10581615" y="27127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0581615" y="289560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10581615" y="30784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0581615" y="326136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10581615" y="34442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581615" y="362712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10800000">
            <a:off x="10581615" y="38100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10581615" y="39928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 rot="10800000">
            <a:off x="10581615" y="41757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581615" y="43586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10800000">
            <a:off x="10581615" y="45415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0800000">
            <a:off x="10581615" y="47244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0800000">
            <a:off x="10581615" y="49072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72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70214" y="2967338"/>
            <a:ext cx="6448433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smtClean="0"/>
              <a:t>REGION</a:t>
            </a:r>
            <a:r>
              <a:rPr lang="en-GB" sz="5400" b="1" smtClean="0"/>
              <a:t> INDEX SCORE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7026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5769104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630625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SUMATERA</a:t>
            </a:r>
            <a:r>
              <a:rPr lang="en-GB" smtClean="0">
                <a:solidFill>
                  <a:srgbClr val="FF4F4F"/>
                </a:solidFill>
              </a:rPr>
              <a:t> </a:t>
            </a:r>
            <a:r>
              <a:rPr lang="en-GB" smtClean="0"/>
              <a:t>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15354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527296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7500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750553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533448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JABODETABEK</a:t>
            </a:r>
            <a:r>
              <a:rPr lang="en-GB" smtClean="0">
                <a:solidFill>
                  <a:srgbClr val="FF4F4F"/>
                </a:solidFill>
              </a:rPr>
              <a:t> </a:t>
            </a:r>
            <a:r>
              <a:rPr lang="en-GB" smtClean="0"/>
              <a:t>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98562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74262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363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10694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3"/>
          <p:cNvGrpSpPr/>
          <p:nvPr/>
        </p:nvGrpSpPr>
        <p:grpSpPr>
          <a:xfrm>
            <a:off x="214524" y="1462452"/>
            <a:ext cx="9984553" cy="3479562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43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5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56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4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1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2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3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6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7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8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9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0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1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2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3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4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5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6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7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8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9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0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1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Freeform 452"/>
            <p:cNvSpPr>
              <a:spLocks/>
            </p:cNvSpPr>
            <p:nvPr/>
          </p:nvSpPr>
          <p:spPr bwMode="auto">
            <a:xfrm>
              <a:off x="3311082" y="3274724"/>
              <a:ext cx="72024" cy="85874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7" name="Table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9473"/>
              </p:ext>
            </p:extLst>
          </p:nvPr>
        </p:nvGraphicFramePr>
        <p:xfrm>
          <a:off x="9864734" y="773168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" name="Table 98"/>
          <p:cNvGraphicFramePr>
            <a:graphicFrameLocks noGrp="1"/>
          </p:cNvGraphicFramePr>
          <p:nvPr>
            <p:extLst/>
          </p:nvPr>
        </p:nvGraphicFramePr>
        <p:xfrm>
          <a:off x="8239734" y="1019352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64757"/>
              </p:ext>
            </p:extLst>
          </p:nvPr>
        </p:nvGraphicFramePr>
        <p:xfrm>
          <a:off x="10427442" y="164498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Table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07414"/>
              </p:ext>
            </p:extLst>
          </p:nvPr>
        </p:nvGraphicFramePr>
        <p:xfrm>
          <a:off x="10427442" y="225117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JKMG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120193"/>
              </p:ext>
            </p:extLst>
          </p:nvPr>
        </p:nvGraphicFramePr>
        <p:xfrm>
          <a:off x="10427442" y="285737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69609"/>
              </p:ext>
            </p:extLst>
          </p:nvPr>
        </p:nvGraphicFramePr>
        <p:xfrm>
          <a:off x="10427442" y="346356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WSBYG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09287"/>
              </p:ext>
            </p:extLst>
          </p:nvPr>
        </p:nvGraphicFramePr>
        <p:xfrm>
          <a:off x="10427442" y="406976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834243"/>
              </p:ext>
            </p:extLst>
          </p:nvPr>
        </p:nvGraphicFramePr>
        <p:xfrm>
          <a:off x="10427442" y="4675959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MPAG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27898"/>
              </p:ext>
            </p:extLst>
          </p:nvPr>
        </p:nvGraphicFramePr>
        <p:xfrm>
          <a:off x="10427442" y="5282154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cxnSp>
        <p:nvCxnSpPr>
          <p:cNvPr id="108" name="Straight Connector 107"/>
          <p:cNvCxnSpPr/>
          <p:nvPr/>
        </p:nvCxnSpPr>
        <p:spPr>
          <a:xfrm>
            <a:off x="8721969" y="1492472"/>
            <a:ext cx="34668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385175" y="1527641"/>
            <a:ext cx="38036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581292" y="1562811"/>
            <a:ext cx="360753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Table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176998"/>
              </p:ext>
            </p:extLst>
          </p:nvPr>
        </p:nvGraphicFramePr>
        <p:xfrm>
          <a:off x="10427442" y="5888352"/>
          <a:ext cx="1371600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MUAG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" name="Table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176955"/>
              </p:ext>
            </p:extLst>
          </p:nvPr>
        </p:nvGraphicFramePr>
        <p:xfrm>
          <a:off x="536094" y="15599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SUMATERA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59379"/>
              </p:ext>
            </p:extLst>
          </p:nvPr>
        </p:nvGraphicFramePr>
        <p:xfrm>
          <a:off x="3068279" y="1902888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KALIMANTAN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212"/>
              </p:ext>
            </p:extLst>
          </p:nvPr>
        </p:nvGraphicFramePr>
        <p:xfrm>
          <a:off x="6180757" y="272936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SULAWESI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69790"/>
              </p:ext>
            </p:extLst>
          </p:nvPr>
        </p:nvGraphicFramePr>
        <p:xfrm>
          <a:off x="413003" y="3784443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Table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964472"/>
              </p:ext>
            </p:extLst>
          </p:nvPr>
        </p:nvGraphicFramePr>
        <p:xfrm>
          <a:off x="3692534" y="4742806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EAST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922060"/>
              </p:ext>
            </p:extLst>
          </p:nvPr>
        </p:nvGraphicFramePr>
        <p:xfrm>
          <a:off x="5231188" y="4092174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BALI LOMBOK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Table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282566"/>
              </p:ext>
            </p:extLst>
          </p:nvPr>
        </p:nvGraphicFramePr>
        <p:xfrm>
          <a:off x="3050696" y="3485505"/>
          <a:ext cx="2167128" cy="512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CENTRAL JAVA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Table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803734"/>
              </p:ext>
            </p:extLst>
          </p:nvPr>
        </p:nvGraphicFramePr>
        <p:xfrm>
          <a:off x="1151557" y="4496621"/>
          <a:ext cx="2395728" cy="11704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/>
                <a:gridCol w="457200"/>
                <a:gridCol w="484632"/>
                <a:gridCol w="310896"/>
                <a:gridCol w="457200"/>
              </a:tblGrid>
              <a:tr h="18288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JABODETABEK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129" name="Group 128"/>
          <p:cNvGrpSpPr/>
          <p:nvPr/>
        </p:nvGrpSpPr>
        <p:grpSpPr>
          <a:xfrm>
            <a:off x="7511915" y="4735749"/>
            <a:ext cx="2669580" cy="1665051"/>
            <a:chOff x="7019543" y="4735749"/>
            <a:chExt cx="2906973" cy="1665051"/>
          </a:xfrm>
        </p:grpSpPr>
        <p:sp>
          <p:nvSpPr>
            <p:cNvPr id="127" name="Rectangle 126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02304"/>
              </p:ext>
            </p:extLst>
          </p:nvPr>
        </p:nvGraphicFramePr>
        <p:xfrm>
          <a:off x="7860091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680734"/>
              </p:ext>
            </p:extLst>
          </p:nvPr>
        </p:nvGraphicFramePr>
        <p:xfrm>
          <a:off x="7860091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2" name="Isosceles Triangle 131"/>
          <p:cNvSpPr/>
          <p:nvPr/>
        </p:nvSpPr>
        <p:spPr>
          <a:xfrm>
            <a:off x="7937463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 rot="10800000">
            <a:off x="7937464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937463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Isosceles Triangle 172"/>
          <p:cNvSpPr/>
          <p:nvPr/>
        </p:nvSpPr>
        <p:spPr>
          <a:xfrm rot="10800000">
            <a:off x="11784827" y="102615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Isosceles Triangle 173"/>
          <p:cNvSpPr/>
          <p:nvPr/>
        </p:nvSpPr>
        <p:spPr>
          <a:xfrm>
            <a:off x="11784827" y="1212080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Isosceles Triangle 174"/>
          <p:cNvSpPr/>
          <p:nvPr/>
        </p:nvSpPr>
        <p:spPr>
          <a:xfrm>
            <a:off x="11870658" y="186444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Isosceles Triangle 175"/>
          <p:cNvSpPr/>
          <p:nvPr/>
        </p:nvSpPr>
        <p:spPr>
          <a:xfrm rot="10800000">
            <a:off x="11870658" y="202903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Isosceles Triangle 176"/>
          <p:cNvSpPr/>
          <p:nvPr/>
        </p:nvSpPr>
        <p:spPr>
          <a:xfrm rot="10800000">
            <a:off x="11870658" y="247063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Isosceles Triangle 177"/>
          <p:cNvSpPr/>
          <p:nvPr/>
        </p:nvSpPr>
        <p:spPr>
          <a:xfrm rot="10800000">
            <a:off x="11870658" y="263522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Isosceles Triangle 178"/>
          <p:cNvSpPr/>
          <p:nvPr/>
        </p:nvSpPr>
        <p:spPr>
          <a:xfrm rot="10800000">
            <a:off x="11870658" y="307683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Isosceles Triangle 179"/>
          <p:cNvSpPr/>
          <p:nvPr/>
        </p:nvSpPr>
        <p:spPr>
          <a:xfrm>
            <a:off x="11870658" y="324142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Isosceles Triangle 180"/>
          <p:cNvSpPr/>
          <p:nvPr/>
        </p:nvSpPr>
        <p:spPr>
          <a:xfrm>
            <a:off x="11870658" y="368302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Isosceles Triangle 181"/>
          <p:cNvSpPr/>
          <p:nvPr/>
        </p:nvSpPr>
        <p:spPr>
          <a:xfrm>
            <a:off x="11870658" y="384761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Isosceles Triangle 182"/>
          <p:cNvSpPr/>
          <p:nvPr/>
        </p:nvSpPr>
        <p:spPr>
          <a:xfrm rot="10800000">
            <a:off x="11870658" y="428922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Isosceles Triangle 183"/>
          <p:cNvSpPr/>
          <p:nvPr/>
        </p:nvSpPr>
        <p:spPr>
          <a:xfrm rot="10800000">
            <a:off x="11870658" y="445381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Isosceles Triangle 184"/>
          <p:cNvSpPr/>
          <p:nvPr/>
        </p:nvSpPr>
        <p:spPr>
          <a:xfrm rot="10800000">
            <a:off x="11870658" y="489541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Isosceles Triangle 185"/>
          <p:cNvSpPr/>
          <p:nvPr/>
        </p:nvSpPr>
        <p:spPr>
          <a:xfrm rot="10800000">
            <a:off x="11870658" y="506000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Isosceles Triangle 186"/>
          <p:cNvSpPr/>
          <p:nvPr/>
        </p:nvSpPr>
        <p:spPr>
          <a:xfrm rot="10800000">
            <a:off x="11870658" y="550161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Isosceles Triangle 187"/>
          <p:cNvSpPr/>
          <p:nvPr/>
        </p:nvSpPr>
        <p:spPr>
          <a:xfrm>
            <a:off x="11870658" y="566620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11870658" y="6139812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Isosceles Triangle 189"/>
          <p:cNvSpPr/>
          <p:nvPr/>
        </p:nvSpPr>
        <p:spPr>
          <a:xfrm rot="10800000">
            <a:off x="11870658" y="627240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Isosceles Triangle 214"/>
          <p:cNvSpPr/>
          <p:nvPr/>
        </p:nvSpPr>
        <p:spPr>
          <a:xfrm>
            <a:off x="1961651" y="177944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/>
          <p:cNvSpPr/>
          <p:nvPr/>
        </p:nvSpPr>
        <p:spPr>
          <a:xfrm>
            <a:off x="1961651" y="194403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Isosceles Triangle 216"/>
          <p:cNvSpPr/>
          <p:nvPr/>
        </p:nvSpPr>
        <p:spPr>
          <a:xfrm rot="10800000">
            <a:off x="2805714" y="471607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Isosceles Triangle 217"/>
          <p:cNvSpPr/>
          <p:nvPr/>
        </p:nvSpPr>
        <p:spPr>
          <a:xfrm>
            <a:off x="2805714" y="488066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Isosceles Triangle 218"/>
          <p:cNvSpPr/>
          <p:nvPr/>
        </p:nvSpPr>
        <p:spPr>
          <a:xfrm rot="10800000">
            <a:off x="2805714" y="504526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Isosceles Triangle 219"/>
          <p:cNvSpPr/>
          <p:nvPr/>
        </p:nvSpPr>
        <p:spPr>
          <a:xfrm>
            <a:off x="2805714" y="520985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Isosceles Triangle 220"/>
          <p:cNvSpPr/>
          <p:nvPr/>
        </p:nvSpPr>
        <p:spPr>
          <a:xfrm rot="10800000">
            <a:off x="2805714" y="537444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Isosceles Triangle 221"/>
          <p:cNvSpPr/>
          <p:nvPr/>
        </p:nvSpPr>
        <p:spPr>
          <a:xfrm>
            <a:off x="2805714" y="553903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Isosceles Triangle 222"/>
          <p:cNvSpPr/>
          <p:nvPr/>
        </p:nvSpPr>
        <p:spPr>
          <a:xfrm>
            <a:off x="1838560" y="400389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Isosceles Triangle 223"/>
          <p:cNvSpPr/>
          <p:nvPr/>
        </p:nvSpPr>
        <p:spPr>
          <a:xfrm rot="10800000">
            <a:off x="1838560" y="416849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Isosceles Triangle 224"/>
          <p:cNvSpPr/>
          <p:nvPr/>
        </p:nvSpPr>
        <p:spPr>
          <a:xfrm>
            <a:off x="4476253" y="370496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Isosceles Triangle 225"/>
          <p:cNvSpPr/>
          <p:nvPr/>
        </p:nvSpPr>
        <p:spPr>
          <a:xfrm>
            <a:off x="4476253" y="386955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Isosceles Triangle 226"/>
          <p:cNvSpPr/>
          <p:nvPr/>
        </p:nvSpPr>
        <p:spPr>
          <a:xfrm rot="10800000">
            <a:off x="5118091" y="496226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Isosceles Triangle 227"/>
          <p:cNvSpPr/>
          <p:nvPr/>
        </p:nvSpPr>
        <p:spPr>
          <a:xfrm>
            <a:off x="5118091" y="512685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Isosceles Triangle 228"/>
          <p:cNvSpPr/>
          <p:nvPr/>
        </p:nvSpPr>
        <p:spPr>
          <a:xfrm rot="10800000">
            <a:off x="6656745" y="431136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Isosceles Triangle 229"/>
          <p:cNvSpPr/>
          <p:nvPr/>
        </p:nvSpPr>
        <p:spPr>
          <a:xfrm>
            <a:off x="6656745" y="447622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Isosceles Triangle 230"/>
          <p:cNvSpPr/>
          <p:nvPr/>
        </p:nvSpPr>
        <p:spPr>
          <a:xfrm rot="10800000">
            <a:off x="4493836" y="212234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Isosceles Triangle 231"/>
          <p:cNvSpPr/>
          <p:nvPr/>
        </p:nvSpPr>
        <p:spPr>
          <a:xfrm rot="10800000">
            <a:off x="4493836" y="228693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Isosceles Triangle 232"/>
          <p:cNvSpPr/>
          <p:nvPr/>
        </p:nvSpPr>
        <p:spPr>
          <a:xfrm>
            <a:off x="7606314" y="2948821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Isosceles Triangle 233"/>
          <p:cNvSpPr/>
          <p:nvPr/>
        </p:nvSpPr>
        <p:spPr>
          <a:xfrm rot="10800000">
            <a:off x="7606314" y="311341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699898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1547427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WEST JAVA 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914643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55162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42111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104652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323749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CENTRAL JAVA 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889140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GB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GB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960900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9251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017698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432672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EAST JAVA 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34398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72327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102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1042128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597478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BALI LOMBOK 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18890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82218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182446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868160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8237952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KALIMANTAN 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86568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777488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30722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1596718"/>
              </p:ext>
            </p:extLst>
          </p:nvPr>
        </p:nvGraphicFramePr>
        <p:xfrm>
          <a:off x="4594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xmlns="" id="{3180A07F-CF57-4722-A4EB-F7EC2241D3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004686"/>
              </p:ext>
            </p:extLst>
          </p:nvPr>
        </p:nvGraphicFramePr>
        <p:xfrm>
          <a:off x="6555222" y="2532184"/>
          <a:ext cx="5577840" cy="2479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&amp; SSI Trend – SULAWESI (May 2020)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6512" y="682093"/>
            <a:ext cx="12115800" cy="548640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0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12188825" y="1424354"/>
            <a:ext cx="0" cy="487973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427065"/>
              </p:ext>
            </p:extLst>
          </p:nvPr>
        </p:nvGraphicFramePr>
        <p:xfrm>
          <a:off x="8220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 smtClean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900" b="0" i="1" u="none" strike="noStrike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*</a:t>
                      </a:r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1" u="none" strike="noStrike">
                        <a:solidFill>
                          <a:srgbClr val="1F497D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747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1427791" y="2103196"/>
            <a:ext cx="3238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SSI </a:t>
            </a:r>
            <a:r>
              <a:rPr kumimoji="0" lang="en-US" sz="1400" b="1" smtClean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NISSAN </a:t>
            </a: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Score Result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9B078ABE-5145-4A09-A59E-18D92578D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8358"/>
              </p:ext>
            </p:extLst>
          </p:nvPr>
        </p:nvGraphicFramePr>
        <p:xfrm>
          <a:off x="6917876" y="5074481"/>
          <a:ext cx="4879728" cy="271242"/>
        </p:xfrm>
        <a:graphic>
          <a:graphicData uri="http://schemas.openxmlformats.org/drawingml/2006/table">
            <a:tbl>
              <a:tblPr/>
              <a:tblGrid>
                <a:gridCol w="4066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677480062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979070461"/>
                    </a:ext>
                  </a:extLst>
                </a:gridCol>
                <a:gridCol w="406644">
                  <a:extLst>
                    <a:ext uri="{9D8B030D-6E8A-4147-A177-3AD203B41FA5}">
                      <a16:colId xmlns:a16="http://schemas.microsoft.com/office/drawing/2014/main" xmlns="" val="2109740223"/>
                    </a:ext>
                  </a:extLst>
                </a:gridCol>
              </a:tblGrid>
              <a:tr h="2712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1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kumimoji="0" lang="en-US" sz="9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53F084A7-B664-4F3B-949B-A98D3749182D}"/>
              </a:ext>
            </a:extLst>
          </p:cNvPr>
          <p:cNvSpPr txBox="1"/>
          <p:nvPr/>
        </p:nvSpPr>
        <p:spPr>
          <a:xfrm>
            <a:off x="6170535" y="5140853"/>
            <a:ext cx="692753" cy="138499"/>
          </a:xfrm>
          <a:prstGeom prst="rect">
            <a:avLst/>
          </a:prstGeom>
        </p:spPr>
        <p:txBody>
          <a:bodyPr vert="horz" wrap="square" lIns="0" tIns="0" rIns="0" bIns="0" spcCol="548640" rtlCol="0">
            <a:spAutoFit/>
          </a:bodyPr>
          <a:lstStyle/>
          <a:p>
            <a:pPr marL="4763" algn="r" defTabSz="924282"/>
            <a:r>
              <a:rPr lang="en-US" sz="900" b="1" dirty="0">
                <a:solidFill>
                  <a:srgbClr val="000000"/>
                </a:solidFill>
                <a:latin typeface="Calibri"/>
              </a:rPr>
              <a:t>Sample Size</a:t>
            </a:r>
          </a:p>
        </p:txBody>
      </p:sp>
      <p:sp>
        <p:nvSpPr>
          <p:cNvPr id="52" name="TextBox 20">
            <a:extLst>
              <a:ext uri="{FF2B5EF4-FFF2-40B4-BE49-F238E27FC236}">
                <a16:creationId xmlns:a16="http://schemas.microsoft.com/office/drawing/2014/main" xmlns="" id="{A98F80AB-D078-4713-A5D1-BC3EE7DC4092}"/>
              </a:ext>
            </a:extLst>
          </p:cNvPr>
          <p:cNvSpPr txBox="1"/>
          <p:nvPr/>
        </p:nvSpPr>
        <p:spPr>
          <a:xfrm>
            <a:off x="7951806" y="2103196"/>
            <a:ext cx="2379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pitchFamily="50" charset="-128"/>
                <a:cs typeface="+mn-cs"/>
              </a:defRPr>
            </a:lvl9pPr>
          </a:lstStyle>
          <a:p>
            <a:pPr algn="ctr" defTabSz="924282"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400" b="1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CSI </a:t>
            </a:r>
            <a:r>
              <a:rPr kumimoji="0" lang="en-US" sz="14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r>
              <a:rPr kumimoji="0" lang="en-US" sz="14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Score Result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19B3B6-3324-4060-A348-C249811E58FF}"/>
              </a:ext>
            </a:extLst>
          </p:cNvPr>
          <p:cNvSpPr txBox="1"/>
          <p:nvPr/>
        </p:nvSpPr>
        <p:spPr>
          <a:xfrm>
            <a:off x="10350397" y="6219826"/>
            <a:ext cx="1794402" cy="230832"/>
          </a:xfrm>
          <a:prstGeom prst="rect">
            <a:avLst/>
          </a:prstGeom>
        </p:spPr>
        <p:txBody>
          <a:bodyPr vert="horz" wrap="none" lIns="91440" tIns="45720" rIns="91440" bIns="45720" spcCol="548640" rtlCol="0">
            <a:spAutoFit/>
          </a:bodyPr>
          <a:lstStyle/>
          <a:p>
            <a:pPr marL="4763" algn="r" defTabSz="924259"/>
            <a:r>
              <a:rPr lang="en-US" sz="900" i="1" dirty="0">
                <a:solidFill>
                  <a:srgbClr val="FF0000"/>
                </a:solidFill>
                <a:latin typeface="Calibri" panose="020F0502020204030204" pitchFamily="34" charset="0"/>
              </a:rPr>
              <a:t>*read with cautions for small base</a:t>
            </a:r>
          </a:p>
        </p:txBody>
      </p:sp>
    </p:spTree>
    <p:extLst>
      <p:ext uri="{BB962C8B-B14F-4D97-AF65-F5344CB8AC3E}">
        <p14:creationId xmlns:p14="http://schemas.microsoft.com/office/powerpoint/2010/main" val="22187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71394" y="2967338"/>
            <a:ext cx="744607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smtClean="0"/>
              <a:t>DATABASE </a:t>
            </a:r>
            <a:r>
              <a:rPr lang="en-GB" sz="5400" b="1" smtClean="0"/>
              <a:t>ACHIEVEMENT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6920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&amp; CSI Achievement –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r>
              <a:rPr lang="en-GB" smtClean="0"/>
              <a:t> </a:t>
            </a:r>
            <a:r>
              <a:rPr lang="en-GB" smtClean="0">
                <a:solidFill>
                  <a:srgbClr val="79C9CD"/>
                </a:solidFill>
              </a:rPr>
              <a:t>Datsun</a:t>
            </a:r>
            <a:endParaRPr lang="en-US">
              <a:solidFill>
                <a:srgbClr val="79C9CD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8B5A0D61-7AE8-4DCF-B199-17C8A47D7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678246"/>
              </p:ext>
            </p:extLst>
          </p:nvPr>
        </p:nvGraphicFramePr>
        <p:xfrm>
          <a:off x="608012" y="1163515"/>
          <a:ext cx="10972800" cy="4107664"/>
        </p:xfrm>
        <a:graphic>
          <a:graphicData uri="http://schemas.openxmlformats.org/drawingml/2006/table">
            <a:tbl>
              <a:tblPr firstRow="1" bandRow="1"/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3539727199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39407053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1959151081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407912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Size Achievement</a:t>
                      </a: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Sample Size Required</a:t>
                      </a: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Sample Provided By Nissan</a:t>
                      </a: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200" b="0" i="0" u="none" strike="noStrike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Achievement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791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08492968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latinLnBrk="0" hangingPunct="1"/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Apr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98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1,315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1,040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3,640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216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4,343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45%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36%</a:t>
                      </a: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9366735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latinLnBrk="0" hangingPunct="1"/>
                      <a:r>
                        <a:rPr kumimoji="1" lang="en-GB" sz="1200" b="1" kern="12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May </a:t>
                      </a:r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33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853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1,040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3,640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57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2,163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58%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r>
                        <a:rPr kumimoji="1" lang="en-GB" sz="1200" b="1" kern="120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23%</a:t>
                      </a:r>
                      <a:endParaRPr kumimoji="1" lang="en-US" sz="12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30175655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fontAlgn="ctr" latinLnBrk="0" hangingPunct="1"/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Jun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98476927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24282" rtl="0" eaLnBrk="1" fontAlgn="ctr" latinLnBrk="0" hangingPunct="1"/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Jul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id-ID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1502533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Aug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24282" rtl="0" eaLnBrk="1" fontAlgn="ctr" latinLnBrk="0" hangingPunct="1"/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Sep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872251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Oct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06263649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id-ID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Nov</a:t>
                      </a: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491619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Dec</a:t>
                      </a: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2020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2309323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Jan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00665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kern="120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Feb </a:t>
                      </a:r>
                      <a:r>
                        <a:rPr kumimoji="1" lang="en-GB" sz="1100" kern="120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</a:t>
                      </a:r>
                      <a:endParaRPr kumimoji="1" lang="en-GB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2428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sz="1100" kern="120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13086592"/>
                  </a:ext>
                </a:extLst>
              </a:tr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100" b="0" kern="1200" baseline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Mar </a:t>
                      </a:r>
                      <a:r>
                        <a:rPr kumimoji="1" lang="en-GB" sz="1100" b="0" kern="1200" baseline="0" smtClean="0">
                          <a:solidFill>
                            <a:srgbClr val="1F497D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2021</a:t>
                      </a:r>
                      <a:endParaRPr kumimoji="1" lang="en-GB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28601" marR="28601" marT="28595" marB="28595" anchor="ctr">
                    <a:lnL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514" marR="6514" marT="651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sz="1100" b="0" kern="1200" baseline="0" dirty="0">
                        <a:solidFill>
                          <a:srgbClr val="1F497D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113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89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/>
              <a:t>Achievement – May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48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5E2D94D3-B342-454E-85F6-0E4D89088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117652"/>
              </p:ext>
            </p:extLst>
          </p:nvPr>
        </p:nvGraphicFramePr>
        <p:xfrm>
          <a:off x="608012" y="1163515"/>
          <a:ext cx="10972800" cy="4114800"/>
        </p:xfrm>
        <a:graphic>
          <a:graphicData uri="http://schemas.openxmlformats.org/drawingml/2006/table">
            <a:tbl>
              <a:tblPr firstRow="1" bandRow="1"/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568447810"/>
                    </a:ext>
                  </a:extLst>
                </a:gridCol>
                <a:gridCol w="1097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902239384"/>
                    </a:ext>
                  </a:extLst>
                </a:gridCol>
              </a:tblGrid>
              <a:tr h="41148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Number of Dealers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SSI</a:t>
                      </a:r>
                      <a:r>
                        <a:rPr lang="en-GB" sz="11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en-GB" sz="11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Size Required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B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 Provided by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</a:t>
                      </a:r>
                      <a:r>
                        <a:rPr lang="en-GB" sz="1100" b="1" baseline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Total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95B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Failed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Screening Process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880853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National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Sumatera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Jabodetabek</a:t>
                      </a:r>
                      <a:endParaRPr lang="en-US" sz="1100" b="0" i="0" u="none" strike="noStrike" dirty="0">
                        <a:solidFill>
                          <a:srgbClr val="1F497D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West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Central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East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Sulawesi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Bali Lombok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Kalimantan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535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CSI </a:t>
            </a:r>
            <a:r>
              <a:rPr lang="en-GB" smtClean="0">
                <a:solidFill>
                  <a:srgbClr val="FF4F4F"/>
                </a:solidFill>
              </a:rPr>
              <a:t>Nissan </a:t>
            </a:r>
            <a:r>
              <a:rPr lang="en-GB" smtClean="0">
                <a:solidFill>
                  <a:srgbClr val="79C9CD"/>
                </a:solidFill>
              </a:rPr>
              <a:t>Datsun </a:t>
            </a:r>
            <a:r>
              <a:rPr lang="en-GB" smtClean="0"/>
              <a:t>Achievement – May 2020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49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5E2D94D3-B342-454E-85F6-0E4D89088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61661"/>
              </p:ext>
            </p:extLst>
          </p:nvPr>
        </p:nvGraphicFramePr>
        <p:xfrm>
          <a:off x="608012" y="1163515"/>
          <a:ext cx="10972800" cy="4114800"/>
        </p:xfrm>
        <a:graphic>
          <a:graphicData uri="http://schemas.openxmlformats.org/drawingml/2006/table">
            <a:tbl>
              <a:tblPr firstRow="1" bandRow="1"/>
              <a:tblGrid>
                <a:gridCol w="1828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568447810"/>
                    </a:ext>
                  </a:extLst>
                </a:gridCol>
                <a:gridCol w="10972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="" xmlns:a16="http://schemas.microsoft.com/office/drawing/2014/main" val="902239384"/>
                    </a:ext>
                  </a:extLst>
                </a:gridCol>
              </a:tblGrid>
              <a:tr h="41148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Number of Dealers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CSI</a:t>
                      </a:r>
                      <a:r>
                        <a:rPr lang="en-GB" sz="1100" b="1" baseline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E94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</a:t>
                      </a:r>
                      <a:r>
                        <a:rPr lang="en-GB" sz="1100" b="1" baseline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Size Required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B04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Sample Provided by Nissan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Achievement</a:t>
                      </a:r>
                      <a:endParaRPr lang="en-GB" sz="11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Total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95BB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</a:rPr>
                        <a:t>Failed Interview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</a:endParaRP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8105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Screening Process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Invalid Data</a:t>
                      </a:r>
                    </a:p>
                  </a:txBody>
                  <a:tcPr marL="72646" marR="72646" marT="36316" marB="36316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7880853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National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3,640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2,163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2,163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Sumatera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Jabodetabek</a:t>
                      </a:r>
                      <a:endParaRPr lang="en-US" sz="1100" b="0" i="0" u="none" strike="noStrike" dirty="0">
                        <a:solidFill>
                          <a:srgbClr val="1F497D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1,190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West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Central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East Java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Sulawesi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Bali Lombok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/>
                        </a:rPr>
                        <a:t>Kalimantan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42%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CBEC0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8595B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77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组合 3"/>
          <p:cNvGrpSpPr/>
          <p:nvPr/>
        </p:nvGrpSpPr>
        <p:grpSpPr>
          <a:xfrm>
            <a:off x="497687" y="1462452"/>
            <a:ext cx="11193450" cy="3900856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230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2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2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3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51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0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9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2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3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5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6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9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1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4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5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7" name="Freeform 452"/>
            <p:cNvSpPr>
              <a:spLocks/>
            </p:cNvSpPr>
            <p:nvPr/>
          </p:nvSpPr>
          <p:spPr bwMode="auto">
            <a:xfrm>
              <a:off x="3300907" y="3274725"/>
              <a:ext cx="82198" cy="98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 – CSA </a:t>
            </a:r>
            <a:r>
              <a:rPr lang="en-GB" sz="2000" b="0" smtClean="0"/>
              <a:t>(1/3)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8297238" y="1738657"/>
            <a:ext cx="389158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919183" y="1773826"/>
            <a:ext cx="4269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139327" y="1808996"/>
            <a:ext cx="40494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51395"/>
              </p:ext>
            </p:extLst>
          </p:nvPr>
        </p:nvGraphicFramePr>
        <p:xfrm>
          <a:off x="493712" y="1728216"/>
          <a:ext cx="2167128" cy="46725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JABODETABEK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103" name="Group 102"/>
          <p:cNvGrpSpPr/>
          <p:nvPr/>
        </p:nvGrpSpPr>
        <p:grpSpPr>
          <a:xfrm>
            <a:off x="9024190" y="4735749"/>
            <a:ext cx="2669580" cy="1665051"/>
            <a:chOff x="7019543" y="4735749"/>
            <a:chExt cx="2906973" cy="1665051"/>
          </a:xfrm>
        </p:grpSpPr>
        <p:sp>
          <p:nvSpPr>
            <p:cNvPr id="104" name="Rectangle 103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6" name="Table 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470966"/>
              </p:ext>
            </p:extLst>
          </p:nvPr>
        </p:nvGraphicFramePr>
        <p:xfrm>
          <a:off x="9372366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7" name="Table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144460"/>
              </p:ext>
            </p:extLst>
          </p:nvPr>
        </p:nvGraphicFramePr>
        <p:xfrm>
          <a:off x="9372366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8" name="Isosceles Triangle 107"/>
          <p:cNvSpPr/>
          <p:nvPr/>
        </p:nvSpPr>
        <p:spPr>
          <a:xfrm>
            <a:off x="9440946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 rot="10800000">
            <a:off x="9440947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9440946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1" name="Table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392076"/>
              </p:ext>
            </p:extLst>
          </p:nvPr>
        </p:nvGraphicFramePr>
        <p:xfrm>
          <a:off x="9864734" y="949014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Table 111"/>
          <p:cNvGraphicFramePr>
            <a:graphicFrameLocks noGrp="1"/>
          </p:cNvGraphicFramePr>
          <p:nvPr>
            <p:extLst/>
          </p:nvPr>
        </p:nvGraphicFramePr>
        <p:xfrm>
          <a:off x="8239734" y="1195198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3" name="Isosceles Triangle 112"/>
          <p:cNvSpPr/>
          <p:nvPr/>
        </p:nvSpPr>
        <p:spPr>
          <a:xfrm rot="10800000">
            <a:off x="11784827" y="1201998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13"/>
          <p:cNvSpPr/>
          <p:nvPr/>
        </p:nvSpPr>
        <p:spPr>
          <a:xfrm>
            <a:off x="11784827" y="1387926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7" name="Table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865670"/>
              </p:ext>
            </p:extLst>
          </p:nvPr>
        </p:nvGraphicFramePr>
        <p:xfrm>
          <a:off x="2797291" y="3931920"/>
          <a:ext cx="2167128" cy="2468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95708"/>
              </p:ext>
            </p:extLst>
          </p:nvPr>
        </p:nvGraphicFramePr>
        <p:xfrm>
          <a:off x="5813058" y="1728216"/>
          <a:ext cx="2167128" cy="3191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WEST JAVA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119" name="Isosceles Triangle 118"/>
          <p:cNvSpPr/>
          <p:nvPr/>
        </p:nvSpPr>
        <p:spPr>
          <a:xfrm rot="10800000">
            <a:off x="1929202" y="215798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/>
        </p:nvSpPr>
        <p:spPr>
          <a:xfrm>
            <a:off x="1929202" y="232257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1929202" y="2683510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/>
        </p:nvSpPr>
        <p:spPr>
          <a:xfrm rot="10800000">
            <a:off x="1929202" y="281635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1929202" y="314553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>
            <a:off x="1929202" y="331012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/>
          <p:cNvSpPr/>
          <p:nvPr/>
        </p:nvSpPr>
        <p:spPr>
          <a:xfrm>
            <a:off x="1929202" y="363931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/>
          <p:cNvSpPr/>
          <p:nvPr/>
        </p:nvSpPr>
        <p:spPr>
          <a:xfrm rot="10800000">
            <a:off x="1929202" y="380390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/>
          <p:cNvSpPr/>
          <p:nvPr/>
        </p:nvSpPr>
        <p:spPr>
          <a:xfrm>
            <a:off x="1929202" y="413308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>
            <a:off x="1929202" y="42976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/>
          <p:cNvSpPr/>
          <p:nvPr/>
        </p:nvSpPr>
        <p:spPr>
          <a:xfrm rot="10800000">
            <a:off x="1929202" y="462686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Isosceles Triangle 129"/>
          <p:cNvSpPr/>
          <p:nvPr/>
        </p:nvSpPr>
        <p:spPr>
          <a:xfrm>
            <a:off x="1929202" y="479145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929202" y="5152390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/>
          <p:cNvSpPr/>
          <p:nvPr/>
        </p:nvSpPr>
        <p:spPr>
          <a:xfrm rot="10800000">
            <a:off x="1929202" y="528523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 rot="10800000">
            <a:off x="1929202" y="561441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/>
          <p:cNvSpPr/>
          <p:nvPr/>
        </p:nvSpPr>
        <p:spPr>
          <a:xfrm>
            <a:off x="1929202" y="577900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/>
          <p:cNvSpPr/>
          <p:nvPr/>
        </p:nvSpPr>
        <p:spPr>
          <a:xfrm>
            <a:off x="1929202" y="610819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Isosceles Triangle 135"/>
          <p:cNvSpPr/>
          <p:nvPr/>
        </p:nvSpPr>
        <p:spPr>
          <a:xfrm rot="10800000">
            <a:off x="1929202" y="627278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41"/>
          <p:cNvSpPr/>
          <p:nvPr/>
        </p:nvSpPr>
        <p:spPr>
          <a:xfrm rot="10800000">
            <a:off x="4232781" y="413308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42"/>
          <p:cNvSpPr/>
          <p:nvPr/>
        </p:nvSpPr>
        <p:spPr>
          <a:xfrm rot="10800000">
            <a:off x="4232781" y="42976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/>
          <p:cNvSpPr/>
          <p:nvPr/>
        </p:nvSpPr>
        <p:spPr>
          <a:xfrm rot="10800000">
            <a:off x="4232781" y="462686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44"/>
          <p:cNvSpPr/>
          <p:nvPr/>
        </p:nvSpPr>
        <p:spPr>
          <a:xfrm rot="10800000">
            <a:off x="4232781" y="479145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 rot="10800000">
            <a:off x="4232781" y="512064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146"/>
          <p:cNvSpPr/>
          <p:nvPr/>
        </p:nvSpPr>
        <p:spPr>
          <a:xfrm>
            <a:off x="4232781" y="528523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10800000">
            <a:off x="4232781" y="561441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>
            <a:off x="4232781" y="577900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Isosceles Triangle 149"/>
          <p:cNvSpPr/>
          <p:nvPr/>
        </p:nvSpPr>
        <p:spPr>
          <a:xfrm rot="10800000">
            <a:off x="4232781" y="610819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Isosceles Triangle 150"/>
          <p:cNvSpPr/>
          <p:nvPr/>
        </p:nvSpPr>
        <p:spPr>
          <a:xfrm rot="10800000">
            <a:off x="4232781" y="627278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7248548" y="2189734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Isosceles Triangle 152"/>
          <p:cNvSpPr/>
          <p:nvPr/>
        </p:nvSpPr>
        <p:spPr>
          <a:xfrm>
            <a:off x="7248548" y="232257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Isosceles Triangle 153"/>
          <p:cNvSpPr/>
          <p:nvPr/>
        </p:nvSpPr>
        <p:spPr>
          <a:xfrm rot="10800000">
            <a:off x="7248548" y="265176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 rot="10800000">
            <a:off x="7248548" y="281635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 rot="10800000">
            <a:off x="7248548" y="314553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7248548" y="331012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7248548" y="363931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7248548" y="380390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7248548" y="4164838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7248548" y="42976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 rot="10800000">
            <a:off x="7248548" y="462686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7248548" y="479145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3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Main Reason for Invalid Data of SSI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4BDAD677-1380-4FD8-B116-922BB8C4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87388"/>
              </p:ext>
            </p:extLst>
          </p:nvPr>
        </p:nvGraphicFramePr>
        <p:xfrm>
          <a:off x="265112" y="1163515"/>
          <a:ext cx="11658600" cy="4418076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55164010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19410034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52441040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704061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889426533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93417304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68507112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324521301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76065297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43236288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213093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222658775"/>
                    </a:ext>
                  </a:extLst>
                </a:gridCol>
              </a:tblGrid>
              <a:tr h="34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dirty="0"/>
                    </a:p>
                  </a:txBody>
                  <a:tcPr marL="9144" marR="9144" marT="9144" marB="914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REASONS</a:t>
                      </a: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May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Jun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Jul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Aug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Sep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Oct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Nov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Dec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2020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Jan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Feb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Mar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320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Personal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Has different name with database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5.56%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Have not received car from Nissan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Never visit the dealer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Cars have been sold to others</a:t>
                      </a:r>
                    </a:p>
                  </a:txBody>
                  <a:tcPr marL="45720" marR="45720" marT="9144" marB="9144"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320">
                <a:tc rowSpan="10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Technical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Mailbox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Number are not active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6.48%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25046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No signal/ no dial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diverted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incomplete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Unlisted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Could not be contacted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3.24%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Tulalit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belonging to someone else (husband / wife / child / driver / 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3201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Wrong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442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Main Reason for Invalid Data of CSI </a:t>
            </a:r>
            <a:r>
              <a:rPr lang="en-GB" smtClean="0">
                <a:solidFill>
                  <a:srgbClr val="FF4F4F"/>
                </a:solidFill>
              </a:rPr>
              <a:t>Nissan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22" name="Table 21">
            <a:extLst>
              <a:ext uri="{FF2B5EF4-FFF2-40B4-BE49-F238E27FC236}">
                <a16:creationId xmlns="" xmlns:a16="http://schemas.microsoft.com/office/drawing/2014/main" id="{4BDAD677-1380-4FD8-B116-922BB8C46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536038"/>
              </p:ext>
            </p:extLst>
          </p:nvPr>
        </p:nvGraphicFramePr>
        <p:xfrm>
          <a:off x="265112" y="1163515"/>
          <a:ext cx="11658600" cy="3869436"/>
        </p:xfrm>
        <a:graphic>
          <a:graphicData uri="http://schemas.openxmlformats.org/drawingml/2006/table">
            <a:tbl>
              <a:tblPr firstRow="1" bandRow="1"/>
              <a:tblGrid>
                <a:gridCol w="685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55164010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19410034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52441040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41704061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889426533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934173041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685071127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324521301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76065297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432362889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2002130938"/>
                    </a:ext>
                  </a:extLst>
                </a:gridCol>
                <a:gridCol w="685800">
                  <a:extLst>
                    <a:ext uri="{9D8B030D-6E8A-4147-A177-3AD203B41FA5}">
                      <a16:colId xmlns="" xmlns:a16="http://schemas.microsoft.com/office/drawing/2014/main" val="1222658775"/>
                    </a:ext>
                  </a:extLst>
                </a:gridCol>
              </a:tblGrid>
              <a:tr h="34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100" dirty="0"/>
                    </a:p>
                  </a:txBody>
                  <a:tcPr marL="9144" marR="9144" marT="9144" marB="914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REASONS</a:t>
                      </a: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Apr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May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Jun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Jul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Aug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Sep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Oct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>
                          <a:solidFill>
                            <a:schemeClr val="bg1"/>
                          </a:solidFill>
                        </a:rPr>
                        <a:t>Nov </a:t>
                      </a:r>
                      <a:r>
                        <a:rPr lang="en-US" sz="1050" smtClean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Dec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2020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Jan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Feb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%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</a:rPr>
                        <a:t>of </a:t>
                      </a:r>
                      <a:r>
                        <a:rPr lang="en-US" sz="1050" b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NOT </a:t>
                      </a:r>
                      <a:r>
                        <a:rPr lang="en-US" sz="105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SUCCESS</a:t>
                      </a:r>
                    </a:p>
                    <a:p>
                      <a:pPr algn="ctr"/>
                      <a:r>
                        <a:rPr lang="en-US" sz="105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Mar </a:t>
                      </a:r>
                      <a:r>
                        <a:rPr lang="en-US" sz="1050" b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2021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673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320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Personal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Has different name with database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2.17%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Cars have been sold to others</a:t>
                      </a:r>
                    </a:p>
                  </a:txBody>
                  <a:tcPr marL="45720" marR="45720" marT="9144" marB="9144" anchor="ctr"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0.42%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4320">
                <a:tc rowSpan="10"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b="1" dirty="0">
                          <a:solidFill>
                            <a:srgbClr val="1F497D"/>
                          </a:solidFill>
                        </a:rPr>
                        <a:t>Technical Reason</a:t>
                      </a: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Mailbox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5.76%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Number are not active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9.47%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250460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No signal/ no dial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diverted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1.68%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are incomplete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Unlisted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3.50%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0.74%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Could not be contacted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1.52%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2.45%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Tulalit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" tone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0.14%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Phone number belonging to someone else (husband / wife / child / driver / </a:t>
                      </a:r>
                      <a:r>
                        <a:rPr lang="en-US" sz="1100" b="0" i="0" u="none" strike="noStrike" dirty="0" err="1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7320107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Wrong number</a:t>
                      </a: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0.92%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1F497D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en-US" sz="1100" b="0" i="0" u="none" strike="noStrike" kern="1200" dirty="0">
                        <a:solidFill>
                          <a:srgbClr val="1F497D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2586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9213"/>
            <a:ext cx="12115800" cy="541337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85830" y="2510921"/>
            <a:ext cx="4414383" cy="172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8622">
              <a:lnSpc>
                <a:spcPts val="6000"/>
              </a:lnSpc>
            </a:pPr>
            <a:r>
              <a:rPr lang="en-GB" sz="9600" b="1" spc="-600" smtClean="0">
                <a:solidFill>
                  <a:srgbClr val="70A345"/>
                </a:solidFill>
                <a:latin typeface="Montserrat" panose="00000500000000000000" pitchFamily="50" charset="0"/>
              </a:rPr>
              <a:t>Thank</a:t>
            </a:r>
          </a:p>
          <a:p>
            <a:pPr algn="r" defTabSz="638622">
              <a:lnSpc>
                <a:spcPts val="6000"/>
              </a:lnSpc>
            </a:pPr>
            <a:r>
              <a:rPr lang="en-GB" sz="9600" b="1" spc="-600" smtClean="0">
                <a:solidFill>
                  <a:srgbClr val="70A345">
                    <a:lumMod val="60000"/>
                    <a:lumOff val="40000"/>
                  </a:srgbClr>
                </a:solidFill>
                <a:latin typeface="Montserrat" panose="00000500000000000000" pitchFamily="50" charset="0"/>
              </a:rPr>
              <a:t>You</a:t>
            </a:r>
            <a:endParaRPr lang="en-US" sz="9600" b="1" spc="-600" smtClean="0">
              <a:solidFill>
                <a:srgbClr val="70A345">
                  <a:lumMod val="60000"/>
                  <a:lumOff val="40000"/>
                </a:srgbClr>
              </a:solidFill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5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组合 3"/>
          <p:cNvGrpSpPr/>
          <p:nvPr/>
        </p:nvGrpSpPr>
        <p:grpSpPr>
          <a:xfrm>
            <a:off x="497687" y="1462452"/>
            <a:ext cx="11193450" cy="3900856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211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2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3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4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5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6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7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8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9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0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1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2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3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24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5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6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7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8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9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0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1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32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3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4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5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6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7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8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9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0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1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2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3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4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5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6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7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8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9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0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1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2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3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4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6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7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8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9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0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1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2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4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5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6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8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9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0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1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3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4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6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7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Freeform 452"/>
            <p:cNvSpPr>
              <a:spLocks/>
            </p:cNvSpPr>
            <p:nvPr/>
          </p:nvSpPr>
          <p:spPr bwMode="auto">
            <a:xfrm>
              <a:off x="3300907" y="3274725"/>
              <a:ext cx="82198" cy="98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 – CSA </a:t>
            </a:r>
            <a:r>
              <a:rPr lang="en-GB" sz="2000" b="0" smtClean="0"/>
              <a:t>(2/3)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297238" y="1738657"/>
            <a:ext cx="389158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919183" y="1773826"/>
            <a:ext cx="4269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139327" y="1808996"/>
            <a:ext cx="40494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529922"/>
              </p:ext>
            </p:extLst>
          </p:nvPr>
        </p:nvGraphicFramePr>
        <p:xfrm>
          <a:off x="493712" y="2355283"/>
          <a:ext cx="2167128" cy="3685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SUMATERA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8593368" y="4735749"/>
            <a:ext cx="2669580" cy="1665051"/>
            <a:chOff x="7019543" y="4735749"/>
            <a:chExt cx="2906973" cy="1665051"/>
          </a:xfrm>
        </p:grpSpPr>
        <p:sp>
          <p:nvSpPr>
            <p:cNvPr id="78" name="Rectangle 77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8941544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8941544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" name="Isosceles Triangle 81"/>
          <p:cNvSpPr/>
          <p:nvPr/>
        </p:nvSpPr>
        <p:spPr>
          <a:xfrm>
            <a:off x="9010124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 rot="10800000">
            <a:off x="9010125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010124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46297"/>
              </p:ext>
            </p:extLst>
          </p:nvPr>
        </p:nvGraphicFramePr>
        <p:xfrm>
          <a:off x="9864734" y="949014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8239734" y="1195198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" name="Isosceles Triangle 86"/>
          <p:cNvSpPr/>
          <p:nvPr/>
        </p:nvSpPr>
        <p:spPr>
          <a:xfrm rot="10800000">
            <a:off x="11784827" y="1201998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>
            <a:off x="11784827" y="1387926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874052"/>
              </p:ext>
            </p:extLst>
          </p:nvPr>
        </p:nvGraphicFramePr>
        <p:xfrm>
          <a:off x="2858843" y="4690872"/>
          <a:ext cx="2167128" cy="170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CENTRAL JAVA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871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053217"/>
              </p:ext>
            </p:extLst>
          </p:nvPr>
        </p:nvGraphicFramePr>
        <p:xfrm>
          <a:off x="7914421" y="2466770"/>
          <a:ext cx="2167128" cy="1216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SULAWESI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27788"/>
              </p:ext>
            </p:extLst>
          </p:nvPr>
        </p:nvGraphicFramePr>
        <p:xfrm>
          <a:off x="5522911" y="4075763"/>
          <a:ext cx="2167128" cy="1216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EAST JAVA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112" name="Isosceles Triangle 111"/>
          <p:cNvSpPr/>
          <p:nvPr/>
        </p:nvSpPr>
        <p:spPr>
          <a:xfrm rot="10800000">
            <a:off x="1926271" y="278223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Isosceles Triangle 112"/>
          <p:cNvSpPr/>
          <p:nvPr/>
        </p:nvSpPr>
        <p:spPr>
          <a:xfrm>
            <a:off x="1926271" y="294682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Isosceles Triangle 113"/>
          <p:cNvSpPr/>
          <p:nvPr/>
        </p:nvSpPr>
        <p:spPr>
          <a:xfrm rot="10800000">
            <a:off x="1926271" y="327601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Isosceles Triangle 114"/>
          <p:cNvSpPr/>
          <p:nvPr/>
        </p:nvSpPr>
        <p:spPr>
          <a:xfrm>
            <a:off x="1926271" y="344060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Isosceles Triangle 115"/>
          <p:cNvSpPr/>
          <p:nvPr/>
        </p:nvSpPr>
        <p:spPr>
          <a:xfrm>
            <a:off x="1926271" y="3769789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Isosceles Triangle 116"/>
          <p:cNvSpPr/>
          <p:nvPr/>
        </p:nvSpPr>
        <p:spPr>
          <a:xfrm rot="10800000">
            <a:off x="1926271" y="393438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/>
          <p:cNvSpPr/>
          <p:nvPr/>
        </p:nvSpPr>
        <p:spPr>
          <a:xfrm>
            <a:off x="1926271" y="4263565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/>
          <p:cNvSpPr/>
          <p:nvPr/>
        </p:nvSpPr>
        <p:spPr>
          <a:xfrm rot="10800000">
            <a:off x="1926271" y="442815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/>
          <p:cNvSpPr/>
          <p:nvPr/>
        </p:nvSpPr>
        <p:spPr>
          <a:xfrm rot="10800000">
            <a:off x="1926271" y="475734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/>
          <p:cNvSpPr/>
          <p:nvPr/>
        </p:nvSpPr>
        <p:spPr>
          <a:xfrm rot="10800000">
            <a:off x="1926271" y="492193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/>
          <p:cNvSpPr/>
          <p:nvPr/>
        </p:nvSpPr>
        <p:spPr>
          <a:xfrm>
            <a:off x="1926271" y="525111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/>
          <p:cNvSpPr/>
          <p:nvPr/>
        </p:nvSpPr>
        <p:spPr>
          <a:xfrm rot="10800000">
            <a:off x="1926271" y="541570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/>
          <p:cNvSpPr/>
          <p:nvPr/>
        </p:nvSpPr>
        <p:spPr>
          <a:xfrm rot="10800000">
            <a:off x="1926271" y="574489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/>
          <p:cNvSpPr/>
          <p:nvPr/>
        </p:nvSpPr>
        <p:spPr>
          <a:xfrm rot="10800000">
            <a:off x="1926271" y="590948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/>
          <p:cNvSpPr/>
          <p:nvPr/>
        </p:nvSpPr>
        <p:spPr>
          <a:xfrm rot="10800000">
            <a:off x="4291402" y="511764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/>
          <p:cNvSpPr/>
          <p:nvPr/>
        </p:nvSpPr>
        <p:spPr>
          <a:xfrm>
            <a:off x="4291402" y="528223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/>
          <p:cNvSpPr/>
          <p:nvPr/>
        </p:nvSpPr>
        <p:spPr>
          <a:xfrm rot="10800000">
            <a:off x="4291402" y="5611417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/>
          <p:cNvSpPr/>
          <p:nvPr/>
        </p:nvSpPr>
        <p:spPr>
          <a:xfrm rot="10800000">
            <a:off x="4291402" y="577600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291402" y="6137197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Isosceles Triangle 130"/>
          <p:cNvSpPr/>
          <p:nvPr/>
        </p:nvSpPr>
        <p:spPr>
          <a:xfrm rot="10800000">
            <a:off x="4291402" y="626978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/>
          <p:cNvSpPr/>
          <p:nvPr/>
        </p:nvSpPr>
        <p:spPr>
          <a:xfrm rot="10800000">
            <a:off x="6955470" y="449991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/>
          <p:cNvSpPr/>
          <p:nvPr/>
        </p:nvSpPr>
        <p:spPr>
          <a:xfrm>
            <a:off x="6955470" y="4664504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Isosceles Triangle 133"/>
          <p:cNvSpPr/>
          <p:nvPr/>
        </p:nvSpPr>
        <p:spPr>
          <a:xfrm rot="10800000">
            <a:off x="6955470" y="4993688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/>
          <p:cNvSpPr/>
          <p:nvPr/>
        </p:nvSpPr>
        <p:spPr>
          <a:xfrm>
            <a:off x="6955470" y="515828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Isosceles Triangle 135"/>
          <p:cNvSpPr/>
          <p:nvPr/>
        </p:nvSpPr>
        <p:spPr>
          <a:xfrm rot="10800000">
            <a:off x="9346980" y="290093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Isosceles Triangle 136"/>
          <p:cNvSpPr/>
          <p:nvPr/>
        </p:nvSpPr>
        <p:spPr>
          <a:xfrm rot="10800000">
            <a:off x="9346980" y="3065526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Isosceles Triangle 137"/>
          <p:cNvSpPr/>
          <p:nvPr/>
        </p:nvSpPr>
        <p:spPr>
          <a:xfrm>
            <a:off x="9346980" y="3394710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Isosceles Triangle 138"/>
          <p:cNvSpPr/>
          <p:nvPr/>
        </p:nvSpPr>
        <p:spPr>
          <a:xfrm>
            <a:off x="9346980" y="3559302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3"/>
          <p:cNvGrpSpPr/>
          <p:nvPr/>
        </p:nvGrpSpPr>
        <p:grpSpPr>
          <a:xfrm>
            <a:off x="497687" y="1462452"/>
            <a:ext cx="11193450" cy="3900856"/>
            <a:chOff x="1787856" y="1728377"/>
            <a:chExt cx="6189357" cy="2156957"/>
          </a:xfrm>
          <a:solidFill>
            <a:srgbClr val="D0CAB4"/>
          </a:solidFill>
        </p:grpSpPr>
        <p:sp>
          <p:nvSpPr>
            <p:cNvPr id="115" name="Freeform 401"/>
            <p:cNvSpPr>
              <a:spLocks/>
            </p:cNvSpPr>
            <p:nvPr/>
          </p:nvSpPr>
          <p:spPr bwMode="auto">
            <a:xfrm>
              <a:off x="5553279" y="2249113"/>
              <a:ext cx="274906" cy="191642"/>
            </a:xfrm>
            <a:custGeom>
              <a:avLst/>
              <a:gdLst/>
              <a:ahLst/>
              <a:cxnLst>
                <a:cxn ang="0">
                  <a:pos x="1040" y="64"/>
                </a:cxn>
                <a:cxn ang="0">
                  <a:pos x="926" y="372"/>
                </a:cxn>
                <a:cxn ang="0">
                  <a:pos x="776" y="475"/>
                </a:cxn>
                <a:cxn ang="0">
                  <a:pos x="668" y="675"/>
                </a:cxn>
                <a:cxn ang="0">
                  <a:pos x="389" y="714"/>
                </a:cxn>
                <a:cxn ang="0">
                  <a:pos x="257" y="703"/>
                </a:cxn>
                <a:cxn ang="0">
                  <a:pos x="170" y="724"/>
                </a:cxn>
                <a:cxn ang="0">
                  <a:pos x="141" y="687"/>
                </a:cxn>
                <a:cxn ang="0">
                  <a:pos x="102" y="657"/>
                </a:cxn>
                <a:cxn ang="0">
                  <a:pos x="66" y="612"/>
                </a:cxn>
                <a:cxn ang="0">
                  <a:pos x="42" y="562"/>
                </a:cxn>
                <a:cxn ang="0">
                  <a:pos x="50" y="525"/>
                </a:cxn>
                <a:cxn ang="0">
                  <a:pos x="11" y="483"/>
                </a:cxn>
                <a:cxn ang="0">
                  <a:pos x="0" y="439"/>
                </a:cxn>
                <a:cxn ang="0">
                  <a:pos x="36" y="402"/>
                </a:cxn>
                <a:cxn ang="0">
                  <a:pos x="149" y="420"/>
                </a:cxn>
                <a:cxn ang="0">
                  <a:pos x="374" y="444"/>
                </a:cxn>
                <a:cxn ang="0">
                  <a:pos x="528" y="405"/>
                </a:cxn>
                <a:cxn ang="0">
                  <a:pos x="645" y="301"/>
                </a:cxn>
                <a:cxn ang="0">
                  <a:pos x="804" y="268"/>
                </a:cxn>
                <a:cxn ang="0">
                  <a:pos x="771" y="150"/>
                </a:cxn>
                <a:cxn ang="0">
                  <a:pos x="873" y="130"/>
                </a:cxn>
                <a:cxn ang="0">
                  <a:pos x="948" y="0"/>
                </a:cxn>
                <a:cxn ang="0">
                  <a:pos x="1040" y="64"/>
                </a:cxn>
              </a:cxnLst>
              <a:rect l="0" t="0" r="r" b="b"/>
              <a:pathLst>
                <a:path w="1040" h="724">
                  <a:moveTo>
                    <a:pt x="1040" y="64"/>
                  </a:moveTo>
                  <a:lnTo>
                    <a:pt x="926" y="372"/>
                  </a:lnTo>
                  <a:lnTo>
                    <a:pt x="776" y="475"/>
                  </a:lnTo>
                  <a:lnTo>
                    <a:pt x="668" y="675"/>
                  </a:lnTo>
                  <a:lnTo>
                    <a:pt x="389" y="714"/>
                  </a:lnTo>
                  <a:lnTo>
                    <a:pt x="257" y="703"/>
                  </a:lnTo>
                  <a:lnTo>
                    <a:pt x="170" y="724"/>
                  </a:lnTo>
                  <a:lnTo>
                    <a:pt x="141" y="687"/>
                  </a:lnTo>
                  <a:lnTo>
                    <a:pt x="102" y="657"/>
                  </a:lnTo>
                  <a:lnTo>
                    <a:pt x="66" y="612"/>
                  </a:lnTo>
                  <a:lnTo>
                    <a:pt x="42" y="562"/>
                  </a:lnTo>
                  <a:lnTo>
                    <a:pt x="50" y="525"/>
                  </a:lnTo>
                  <a:lnTo>
                    <a:pt x="11" y="483"/>
                  </a:lnTo>
                  <a:lnTo>
                    <a:pt x="0" y="439"/>
                  </a:lnTo>
                  <a:lnTo>
                    <a:pt x="36" y="402"/>
                  </a:lnTo>
                  <a:lnTo>
                    <a:pt x="149" y="420"/>
                  </a:lnTo>
                  <a:lnTo>
                    <a:pt x="374" y="444"/>
                  </a:lnTo>
                  <a:lnTo>
                    <a:pt x="528" y="405"/>
                  </a:lnTo>
                  <a:lnTo>
                    <a:pt x="645" y="301"/>
                  </a:lnTo>
                  <a:lnTo>
                    <a:pt x="804" y="268"/>
                  </a:lnTo>
                  <a:lnTo>
                    <a:pt x="771" y="150"/>
                  </a:lnTo>
                  <a:lnTo>
                    <a:pt x="873" y="130"/>
                  </a:lnTo>
                  <a:lnTo>
                    <a:pt x="948" y="0"/>
                  </a:lnTo>
                  <a:lnTo>
                    <a:pt x="1040" y="6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6" name="Freeform 402"/>
            <p:cNvSpPr>
              <a:spLocks/>
            </p:cNvSpPr>
            <p:nvPr/>
          </p:nvSpPr>
          <p:spPr bwMode="auto">
            <a:xfrm>
              <a:off x="1787856" y="1728377"/>
              <a:ext cx="400464" cy="463905"/>
            </a:xfrm>
            <a:custGeom>
              <a:avLst/>
              <a:gdLst/>
              <a:ahLst/>
              <a:cxnLst>
                <a:cxn ang="0">
                  <a:pos x="262" y="342"/>
                </a:cxn>
                <a:cxn ang="0">
                  <a:pos x="246" y="324"/>
                </a:cxn>
                <a:cxn ang="0">
                  <a:pos x="244" y="271"/>
                </a:cxn>
                <a:cxn ang="0">
                  <a:pos x="217" y="267"/>
                </a:cxn>
                <a:cxn ang="0">
                  <a:pos x="211" y="247"/>
                </a:cxn>
                <a:cxn ang="0">
                  <a:pos x="174" y="196"/>
                </a:cxn>
                <a:cxn ang="0">
                  <a:pos x="153" y="184"/>
                </a:cxn>
                <a:cxn ang="0">
                  <a:pos x="135" y="189"/>
                </a:cxn>
                <a:cxn ang="0">
                  <a:pos x="105" y="159"/>
                </a:cxn>
                <a:cxn ang="0">
                  <a:pos x="72" y="139"/>
                </a:cxn>
                <a:cxn ang="0">
                  <a:pos x="21" y="75"/>
                </a:cxn>
                <a:cxn ang="0">
                  <a:pos x="3" y="48"/>
                </a:cxn>
                <a:cxn ang="0">
                  <a:pos x="0" y="1"/>
                </a:cxn>
                <a:cxn ang="0">
                  <a:pos x="33" y="0"/>
                </a:cxn>
                <a:cxn ang="0">
                  <a:pos x="108" y="44"/>
                </a:cxn>
                <a:cxn ang="0">
                  <a:pos x="160" y="37"/>
                </a:cxn>
                <a:cxn ang="0">
                  <a:pos x="199" y="44"/>
                </a:cxn>
                <a:cxn ang="0">
                  <a:pos x="238" y="49"/>
                </a:cxn>
                <a:cxn ang="0">
                  <a:pos x="297" y="118"/>
                </a:cxn>
                <a:cxn ang="0">
                  <a:pos x="285" y="147"/>
                </a:cxn>
                <a:cxn ang="0">
                  <a:pos x="259" y="181"/>
                </a:cxn>
                <a:cxn ang="0">
                  <a:pos x="280" y="232"/>
                </a:cxn>
                <a:cxn ang="0">
                  <a:pos x="277" y="271"/>
                </a:cxn>
                <a:cxn ang="0">
                  <a:pos x="294" y="286"/>
                </a:cxn>
                <a:cxn ang="0">
                  <a:pos x="289" y="313"/>
                </a:cxn>
                <a:cxn ang="0">
                  <a:pos x="303" y="334"/>
                </a:cxn>
                <a:cxn ang="0">
                  <a:pos x="301" y="351"/>
                </a:cxn>
                <a:cxn ang="0">
                  <a:pos x="279" y="340"/>
                </a:cxn>
                <a:cxn ang="0">
                  <a:pos x="262" y="342"/>
                </a:cxn>
              </a:cxnLst>
              <a:rect l="0" t="0" r="r" b="b"/>
              <a:pathLst>
                <a:path w="303" h="351">
                  <a:moveTo>
                    <a:pt x="262" y="342"/>
                  </a:moveTo>
                  <a:lnTo>
                    <a:pt x="246" y="324"/>
                  </a:lnTo>
                  <a:lnTo>
                    <a:pt x="244" y="271"/>
                  </a:lnTo>
                  <a:lnTo>
                    <a:pt x="217" y="267"/>
                  </a:lnTo>
                  <a:lnTo>
                    <a:pt x="211" y="247"/>
                  </a:lnTo>
                  <a:lnTo>
                    <a:pt x="174" y="196"/>
                  </a:lnTo>
                  <a:lnTo>
                    <a:pt x="153" y="184"/>
                  </a:lnTo>
                  <a:lnTo>
                    <a:pt x="135" y="189"/>
                  </a:lnTo>
                  <a:lnTo>
                    <a:pt x="105" y="159"/>
                  </a:lnTo>
                  <a:lnTo>
                    <a:pt x="72" y="139"/>
                  </a:lnTo>
                  <a:lnTo>
                    <a:pt x="21" y="75"/>
                  </a:lnTo>
                  <a:lnTo>
                    <a:pt x="3" y="48"/>
                  </a:lnTo>
                  <a:lnTo>
                    <a:pt x="0" y="1"/>
                  </a:lnTo>
                  <a:lnTo>
                    <a:pt x="33" y="0"/>
                  </a:lnTo>
                  <a:lnTo>
                    <a:pt x="108" y="44"/>
                  </a:lnTo>
                  <a:lnTo>
                    <a:pt x="160" y="37"/>
                  </a:lnTo>
                  <a:lnTo>
                    <a:pt x="199" y="44"/>
                  </a:lnTo>
                  <a:lnTo>
                    <a:pt x="238" y="49"/>
                  </a:lnTo>
                  <a:lnTo>
                    <a:pt x="297" y="118"/>
                  </a:lnTo>
                  <a:lnTo>
                    <a:pt x="285" y="147"/>
                  </a:lnTo>
                  <a:lnTo>
                    <a:pt x="259" y="181"/>
                  </a:lnTo>
                  <a:lnTo>
                    <a:pt x="280" y="232"/>
                  </a:lnTo>
                  <a:lnTo>
                    <a:pt x="277" y="271"/>
                  </a:lnTo>
                  <a:lnTo>
                    <a:pt x="294" y="286"/>
                  </a:lnTo>
                  <a:lnTo>
                    <a:pt x="289" y="313"/>
                  </a:lnTo>
                  <a:lnTo>
                    <a:pt x="303" y="334"/>
                  </a:lnTo>
                  <a:lnTo>
                    <a:pt x="301" y="351"/>
                  </a:lnTo>
                  <a:lnTo>
                    <a:pt x="279" y="340"/>
                  </a:lnTo>
                  <a:lnTo>
                    <a:pt x="262" y="34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Freeform 403"/>
            <p:cNvSpPr>
              <a:spLocks/>
            </p:cNvSpPr>
            <p:nvPr/>
          </p:nvSpPr>
          <p:spPr bwMode="auto">
            <a:xfrm>
              <a:off x="2130166" y="1922662"/>
              <a:ext cx="348920" cy="523379"/>
            </a:xfrm>
            <a:custGeom>
              <a:avLst/>
              <a:gdLst/>
              <a:ahLst/>
              <a:cxnLst>
                <a:cxn ang="0">
                  <a:pos x="129" y="0"/>
                </a:cxn>
                <a:cxn ang="0">
                  <a:pos x="535" y="239"/>
                </a:cxn>
                <a:cxn ang="0">
                  <a:pos x="776" y="329"/>
                </a:cxn>
                <a:cxn ang="0">
                  <a:pos x="926" y="479"/>
                </a:cxn>
                <a:cxn ang="0">
                  <a:pos x="1126" y="589"/>
                </a:cxn>
                <a:cxn ang="0">
                  <a:pos x="1091" y="704"/>
                </a:cxn>
                <a:cxn ang="0">
                  <a:pos x="1121" y="794"/>
                </a:cxn>
                <a:cxn ang="0">
                  <a:pos x="1211" y="839"/>
                </a:cxn>
                <a:cxn ang="0">
                  <a:pos x="1271" y="769"/>
                </a:cxn>
                <a:cxn ang="0">
                  <a:pos x="1321" y="974"/>
                </a:cxn>
                <a:cxn ang="0">
                  <a:pos x="1291" y="1069"/>
                </a:cxn>
                <a:cxn ang="0">
                  <a:pos x="1271" y="1204"/>
                </a:cxn>
                <a:cxn ang="0">
                  <a:pos x="1316" y="1319"/>
                </a:cxn>
                <a:cxn ang="0">
                  <a:pos x="1226" y="1414"/>
                </a:cxn>
                <a:cxn ang="0">
                  <a:pos x="1121" y="1369"/>
                </a:cxn>
                <a:cxn ang="0">
                  <a:pos x="1231" y="1529"/>
                </a:cxn>
                <a:cxn ang="0">
                  <a:pos x="1156" y="1634"/>
                </a:cxn>
                <a:cxn ang="0">
                  <a:pos x="1196" y="1759"/>
                </a:cxn>
                <a:cxn ang="0">
                  <a:pos x="901" y="1829"/>
                </a:cxn>
                <a:cxn ang="0">
                  <a:pos x="731" y="1979"/>
                </a:cxn>
                <a:cxn ang="0">
                  <a:pos x="676" y="1804"/>
                </a:cxn>
                <a:cxn ang="0">
                  <a:pos x="505" y="1364"/>
                </a:cxn>
                <a:cxn ang="0">
                  <a:pos x="495" y="1199"/>
                </a:cxn>
                <a:cxn ang="0">
                  <a:pos x="380" y="1069"/>
                </a:cxn>
                <a:cxn ang="0">
                  <a:pos x="210" y="1019"/>
                </a:cxn>
                <a:cxn ang="0">
                  <a:pos x="220" y="934"/>
                </a:cxn>
                <a:cxn ang="0">
                  <a:pos x="149" y="831"/>
                </a:cxn>
                <a:cxn ang="0">
                  <a:pos x="174" y="695"/>
                </a:cxn>
                <a:cxn ang="0">
                  <a:pos x="90" y="617"/>
                </a:cxn>
                <a:cxn ang="0">
                  <a:pos x="105" y="422"/>
                </a:cxn>
                <a:cxn ang="0">
                  <a:pos x="0" y="169"/>
                </a:cxn>
                <a:cxn ang="0">
                  <a:pos x="129" y="0"/>
                </a:cxn>
              </a:cxnLst>
              <a:rect l="0" t="0" r="r" b="b"/>
              <a:pathLst>
                <a:path w="1321" h="1979">
                  <a:moveTo>
                    <a:pt x="129" y="0"/>
                  </a:moveTo>
                  <a:lnTo>
                    <a:pt x="535" y="239"/>
                  </a:lnTo>
                  <a:lnTo>
                    <a:pt x="776" y="329"/>
                  </a:lnTo>
                  <a:lnTo>
                    <a:pt x="926" y="479"/>
                  </a:lnTo>
                  <a:lnTo>
                    <a:pt x="1126" y="589"/>
                  </a:lnTo>
                  <a:lnTo>
                    <a:pt x="1091" y="704"/>
                  </a:lnTo>
                  <a:lnTo>
                    <a:pt x="1121" y="794"/>
                  </a:lnTo>
                  <a:lnTo>
                    <a:pt x="1211" y="839"/>
                  </a:lnTo>
                  <a:lnTo>
                    <a:pt x="1271" y="769"/>
                  </a:lnTo>
                  <a:lnTo>
                    <a:pt x="1321" y="974"/>
                  </a:lnTo>
                  <a:lnTo>
                    <a:pt x="1291" y="1069"/>
                  </a:lnTo>
                  <a:lnTo>
                    <a:pt x="1271" y="1204"/>
                  </a:lnTo>
                  <a:lnTo>
                    <a:pt x="1316" y="1319"/>
                  </a:lnTo>
                  <a:lnTo>
                    <a:pt x="1226" y="1414"/>
                  </a:lnTo>
                  <a:lnTo>
                    <a:pt x="1121" y="1369"/>
                  </a:lnTo>
                  <a:lnTo>
                    <a:pt x="1231" y="1529"/>
                  </a:lnTo>
                  <a:lnTo>
                    <a:pt x="1156" y="1634"/>
                  </a:lnTo>
                  <a:lnTo>
                    <a:pt x="1196" y="1759"/>
                  </a:lnTo>
                  <a:lnTo>
                    <a:pt x="901" y="1829"/>
                  </a:lnTo>
                  <a:lnTo>
                    <a:pt x="731" y="1979"/>
                  </a:lnTo>
                  <a:lnTo>
                    <a:pt x="676" y="1804"/>
                  </a:lnTo>
                  <a:lnTo>
                    <a:pt x="505" y="1364"/>
                  </a:lnTo>
                  <a:lnTo>
                    <a:pt x="495" y="1199"/>
                  </a:lnTo>
                  <a:lnTo>
                    <a:pt x="380" y="1069"/>
                  </a:lnTo>
                  <a:lnTo>
                    <a:pt x="210" y="1019"/>
                  </a:lnTo>
                  <a:lnTo>
                    <a:pt x="220" y="934"/>
                  </a:lnTo>
                  <a:lnTo>
                    <a:pt x="149" y="831"/>
                  </a:lnTo>
                  <a:lnTo>
                    <a:pt x="174" y="695"/>
                  </a:lnTo>
                  <a:lnTo>
                    <a:pt x="90" y="617"/>
                  </a:lnTo>
                  <a:lnTo>
                    <a:pt x="105" y="422"/>
                  </a:lnTo>
                  <a:lnTo>
                    <a:pt x="0" y="16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Freeform 404"/>
            <p:cNvSpPr>
              <a:spLocks/>
            </p:cNvSpPr>
            <p:nvPr/>
          </p:nvSpPr>
          <p:spPr bwMode="auto">
            <a:xfrm>
              <a:off x="2323130" y="2391853"/>
              <a:ext cx="370066" cy="416325"/>
            </a:xfrm>
            <a:custGeom>
              <a:avLst/>
              <a:gdLst/>
              <a:ahLst/>
              <a:cxnLst>
                <a:cxn ang="0">
                  <a:pos x="0" y="204"/>
                </a:cxn>
                <a:cxn ang="0">
                  <a:pos x="157" y="253"/>
                </a:cxn>
                <a:cxn ang="0">
                  <a:pos x="277" y="338"/>
                </a:cxn>
                <a:cxn ang="0">
                  <a:pos x="322" y="493"/>
                </a:cxn>
                <a:cxn ang="0">
                  <a:pos x="562" y="733"/>
                </a:cxn>
                <a:cxn ang="0">
                  <a:pos x="632" y="944"/>
                </a:cxn>
                <a:cxn ang="0">
                  <a:pos x="752" y="1109"/>
                </a:cxn>
                <a:cxn ang="0">
                  <a:pos x="827" y="1229"/>
                </a:cxn>
                <a:cxn ang="0">
                  <a:pos x="817" y="1404"/>
                </a:cxn>
                <a:cxn ang="0">
                  <a:pos x="947" y="1572"/>
                </a:cxn>
                <a:cxn ang="0">
                  <a:pos x="1088" y="1452"/>
                </a:cxn>
                <a:cxn ang="0">
                  <a:pos x="993" y="1328"/>
                </a:cxn>
                <a:cxn ang="0">
                  <a:pos x="1041" y="1212"/>
                </a:cxn>
                <a:cxn ang="0">
                  <a:pos x="1218" y="1118"/>
                </a:cxn>
                <a:cxn ang="0">
                  <a:pos x="1402" y="789"/>
                </a:cxn>
                <a:cxn ang="0">
                  <a:pos x="1217" y="733"/>
                </a:cxn>
                <a:cxn ang="0">
                  <a:pos x="862" y="538"/>
                </a:cxn>
                <a:cxn ang="0">
                  <a:pos x="812" y="384"/>
                </a:cxn>
                <a:cxn ang="0">
                  <a:pos x="885" y="11"/>
                </a:cxn>
                <a:cxn ang="0">
                  <a:pos x="543" y="128"/>
                </a:cxn>
                <a:cxn ang="0">
                  <a:pos x="396" y="0"/>
                </a:cxn>
                <a:cxn ang="0">
                  <a:pos x="174" y="51"/>
                </a:cxn>
                <a:cxn ang="0">
                  <a:pos x="0" y="204"/>
                </a:cxn>
              </a:cxnLst>
              <a:rect l="0" t="0" r="r" b="b"/>
              <a:pathLst>
                <a:path w="1402" h="1572">
                  <a:moveTo>
                    <a:pt x="0" y="204"/>
                  </a:moveTo>
                  <a:lnTo>
                    <a:pt x="157" y="253"/>
                  </a:lnTo>
                  <a:lnTo>
                    <a:pt x="277" y="338"/>
                  </a:lnTo>
                  <a:lnTo>
                    <a:pt x="322" y="493"/>
                  </a:lnTo>
                  <a:lnTo>
                    <a:pt x="562" y="733"/>
                  </a:lnTo>
                  <a:lnTo>
                    <a:pt x="632" y="944"/>
                  </a:lnTo>
                  <a:lnTo>
                    <a:pt x="752" y="1109"/>
                  </a:lnTo>
                  <a:lnTo>
                    <a:pt x="827" y="1229"/>
                  </a:lnTo>
                  <a:lnTo>
                    <a:pt x="817" y="1404"/>
                  </a:lnTo>
                  <a:lnTo>
                    <a:pt x="947" y="1572"/>
                  </a:lnTo>
                  <a:lnTo>
                    <a:pt x="1088" y="1452"/>
                  </a:lnTo>
                  <a:lnTo>
                    <a:pt x="993" y="1328"/>
                  </a:lnTo>
                  <a:lnTo>
                    <a:pt x="1041" y="1212"/>
                  </a:lnTo>
                  <a:lnTo>
                    <a:pt x="1218" y="1118"/>
                  </a:lnTo>
                  <a:lnTo>
                    <a:pt x="1402" y="789"/>
                  </a:lnTo>
                  <a:lnTo>
                    <a:pt x="1217" y="733"/>
                  </a:lnTo>
                  <a:lnTo>
                    <a:pt x="862" y="538"/>
                  </a:lnTo>
                  <a:lnTo>
                    <a:pt x="812" y="384"/>
                  </a:lnTo>
                  <a:lnTo>
                    <a:pt x="885" y="11"/>
                  </a:lnTo>
                  <a:lnTo>
                    <a:pt x="543" y="128"/>
                  </a:lnTo>
                  <a:lnTo>
                    <a:pt x="396" y="0"/>
                  </a:lnTo>
                  <a:lnTo>
                    <a:pt x="174" y="51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9" name="Freeform 405"/>
            <p:cNvSpPr>
              <a:spLocks/>
            </p:cNvSpPr>
            <p:nvPr/>
          </p:nvSpPr>
          <p:spPr bwMode="auto">
            <a:xfrm>
              <a:off x="2427542" y="2172456"/>
              <a:ext cx="518093" cy="465226"/>
            </a:xfrm>
            <a:custGeom>
              <a:avLst/>
              <a:gdLst/>
              <a:ahLst/>
              <a:cxnLst>
                <a:cxn ang="0">
                  <a:pos x="1962" y="1131"/>
                </a:cxn>
                <a:cxn ang="0">
                  <a:pos x="1847" y="1176"/>
                </a:cxn>
                <a:cxn ang="0">
                  <a:pos x="1737" y="1266"/>
                </a:cxn>
                <a:cxn ang="0">
                  <a:pos x="1817" y="1396"/>
                </a:cxn>
                <a:cxn ang="0">
                  <a:pos x="1757" y="1486"/>
                </a:cxn>
                <a:cxn ang="0">
                  <a:pos x="1782" y="1591"/>
                </a:cxn>
                <a:cxn ang="0">
                  <a:pos x="1547" y="1581"/>
                </a:cxn>
                <a:cxn ang="0">
                  <a:pos x="1352" y="1761"/>
                </a:cxn>
                <a:cxn ang="0">
                  <a:pos x="1182" y="1671"/>
                </a:cxn>
                <a:cxn ang="0">
                  <a:pos x="1022" y="1626"/>
                </a:cxn>
                <a:cxn ang="0">
                  <a:pos x="823" y="1566"/>
                </a:cxn>
                <a:cxn ang="0">
                  <a:pos x="468" y="1372"/>
                </a:cxn>
                <a:cxn ang="0">
                  <a:pos x="417" y="1216"/>
                </a:cxn>
                <a:cxn ang="0">
                  <a:pos x="492" y="840"/>
                </a:cxn>
                <a:cxn ang="0">
                  <a:pos x="147" y="961"/>
                </a:cxn>
                <a:cxn ang="0">
                  <a:pos x="1" y="834"/>
                </a:cxn>
                <a:cxn ang="0">
                  <a:pos x="73" y="813"/>
                </a:cxn>
                <a:cxn ang="0">
                  <a:pos x="33" y="690"/>
                </a:cxn>
                <a:cxn ang="0">
                  <a:pos x="108" y="585"/>
                </a:cxn>
                <a:cxn ang="0">
                  <a:pos x="0" y="427"/>
                </a:cxn>
                <a:cxn ang="0">
                  <a:pos x="100" y="471"/>
                </a:cxn>
                <a:cxn ang="0">
                  <a:pos x="192" y="375"/>
                </a:cxn>
                <a:cxn ang="0">
                  <a:pos x="147" y="255"/>
                </a:cxn>
                <a:cxn ang="0">
                  <a:pos x="168" y="126"/>
                </a:cxn>
                <a:cxn ang="0">
                  <a:pos x="196" y="28"/>
                </a:cxn>
                <a:cxn ang="0">
                  <a:pos x="317" y="110"/>
                </a:cxn>
                <a:cxn ang="0">
                  <a:pos x="402" y="125"/>
                </a:cxn>
                <a:cxn ang="0">
                  <a:pos x="462" y="270"/>
                </a:cxn>
                <a:cxn ang="0">
                  <a:pos x="522" y="215"/>
                </a:cxn>
                <a:cxn ang="0">
                  <a:pos x="447" y="80"/>
                </a:cxn>
                <a:cxn ang="0">
                  <a:pos x="477" y="0"/>
                </a:cxn>
                <a:cxn ang="0">
                  <a:pos x="662" y="120"/>
                </a:cxn>
                <a:cxn ang="0">
                  <a:pos x="702" y="230"/>
                </a:cxn>
                <a:cxn ang="0">
                  <a:pos x="807" y="360"/>
                </a:cxn>
                <a:cxn ang="0">
                  <a:pos x="972" y="365"/>
                </a:cxn>
                <a:cxn ang="0">
                  <a:pos x="1092" y="500"/>
                </a:cxn>
                <a:cxn ang="0">
                  <a:pos x="1137" y="650"/>
                </a:cxn>
                <a:cxn ang="0">
                  <a:pos x="1202" y="750"/>
                </a:cxn>
                <a:cxn ang="0">
                  <a:pos x="1302" y="800"/>
                </a:cxn>
                <a:cxn ang="0">
                  <a:pos x="1467" y="825"/>
                </a:cxn>
                <a:cxn ang="0">
                  <a:pos x="1557" y="916"/>
                </a:cxn>
                <a:cxn ang="0">
                  <a:pos x="1362" y="1041"/>
                </a:cxn>
                <a:cxn ang="0">
                  <a:pos x="1247" y="1041"/>
                </a:cxn>
                <a:cxn ang="0">
                  <a:pos x="1332" y="1111"/>
                </a:cxn>
                <a:cxn ang="0">
                  <a:pos x="1557" y="1021"/>
                </a:cxn>
                <a:cxn ang="0">
                  <a:pos x="1722" y="916"/>
                </a:cxn>
                <a:cxn ang="0">
                  <a:pos x="1892" y="1011"/>
                </a:cxn>
                <a:cxn ang="0">
                  <a:pos x="1962" y="1131"/>
                </a:cxn>
              </a:cxnLst>
              <a:rect l="0" t="0" r="r" b="b"/>
              <a:pathLst>
                <a:path w="1962" h="1761">
                  <a:moveTo>
                    <a:pt x="1962" y="1131"/>
                  </a:moveTo>
                  <a:lnTo>
                    <a:pt x="1847" y="1176"/>
                  </a:lnTo>
                  <a:lnTo>
                    <a:pt x="1737" y="1266"/>
                  </a:lnTo>
                  <a:lnTo>
                    <a:pt x="1817" y="1396"/>
                  </a:lnTo>
                  <a:lnTo>
                    <a:pt x="1757" y="1486"/>
                  </a:lnTo>
                  <a:lnTo>
                    <a:pt x="1782" y="1591"/>
                  </a:lnTo>
                  <a:lnTo>
                    <a:pt x="1547" y="1581"/>
                  </a:lnTo>
                  <a:lnTo>
                    <a:pt x="1352" y="1761"/>
                  </a:lnTo>
                  <a:lnTo>
                    <a:pt x="1182" y="1671"/>
                  </a:lnTo>
                  <a:lnTo>
                    <a:pt x="1022" y="1626"/>
                  </a:lnTo>
                  <a:lnTo>
                    <a:pt x="823" y="1566"/>
                  </a:lnTo>
                  <a:lnTo>
                    <a:pt x="468" y="1372"/>
                  </a:lnTo>
                  <a:lnTo>
                    <a:pt x="417" y="1216"/>
                  </a:lnTo>
                  <a:lnTo>
                    <a:pt x="492" y="840"/>
                  </a:lnTo>
                  <a:lnTo>
                    <a:pt x="147" y="961"/>
                  </a:lnTo>
                  <a:lnTo>
                    <a:pt x="1" y="834"/>
                  </a:lnTo>
                  <a:lnTo>
                    <a:pt x="73" y="813"/>
                  </a:lnTo>
                  <a:lnTo>
                    <a:pt x="33" y="690"/>
                  </a:lnTo>
                  <a:lnTo>
                    <a:pt x="108" y="585"/>
                  </a:lnTo>
                  <a:lnTo>
                    <a:pt x="0" y="427"/>
                  </a:lnTo>
                  <a:lnTo>
                    <a:pt x="100" y="471"/>
                  </a:lnTo>
                  <a:lnTo>
                    <a:pt x="192" y="375"/>
                  </a:lnTo>
                  <a:lnTo>
                    <a:pt x="147" y="255"/>
                  </a:lnTo>
                  <a:lnTo>
                    <a:pt x="168" y="126"/>
                  </a:lnTo>
                  <a:lnTo>
                    <a:pt x="196" y="28"/>
                  </a:lnTo>
                  <a:lnTo>
                    <a:pt x="317" y="110"/>
                  </a:lnTo>
                  <a:lnTo>
                    <a:pt x="402" y="125"/>
                  </a:lnTo>
                  <a:lnTo>
                    <a:pt x="462" y="270"/>
                  </a:lnTo>
                  <a:lnTo>
                    <a:pt x="522" y="215"/>
                  </a:lnTo>
                  <a:lnTo>
                    <a:pt x="447" y="80"/>
                  </a:lnTo>
                  <a:lnTo>
                    <a:pt x="477" y="0"/>
                  </a:lnTo>
                  <a:lnTo>
                    <a:pt x="662" y="120"/>
                  </a:lnTo>
                  <a:lnTo>
                    <a:pt x="702" y="230"/>
                  </a:lnTo>
                  <a:lnTo>
                    <a:pt x="807" y="360"/>
                  </a:lnTo>
                  <a:lnTo>
                    <a:pt x="972" y="365"/>
                  </a:lnTo>
                  <a:lnTo>
                    <a:pt x="1092" y="500"/>
                  </a:lnTo>
                  <a:lnTo>
                    <a:pt x="1137" y="650"/>
                  </a:lnTo>
                  <a:lnTo>
                    <a:pt x="1202" y="750"/>
                  </a:lnTo>
                  <a:lnTo>
                    <a:pt x="1302" y="800"/>
                  </a:lnTo>
                  <a:lnTo>
                    <a:pt x="1467" y="825"/>
                  </a:lnTo>
                  <a:lnTo>
                    <a:pt x="1557" y="916"/>
                  </a:lnTo>
                  <a:lnTo>
                    <a:pt x="1362" y="1041"/>
                  </a:lnTo>
                  <a:lnTo>
                    <a:pt x="1247" y="1041"/>
                  </a:lnTo>
                  <a:lnTo>
                    <a:pt x="1332" y="1111"/>
                  </a:lnTo>
                  <a:lnTo>
                    <a:pt x="1557" y="1021"/>
                  </a:lnTo>
                  <a:lnTo>
                    <a:pt x="1722" y="916"/>
                  </a:lnTo>
                  <a:lnTo>
                    <a:pt x="1892" y="1011"/>
                  </a:lnTo>
                  <a:lnTo>
                    <a:pt x="1962" y="1131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0" name="Freeform 406"/>
            <p:cNvSpPr>
              <a:spLocks/>
            </p:cNvSpPr>
            <p:nvPr/>
          </p:nvSpPr>
          <p:spPr bwMode="auto">
            <a:xfrm>
              <a:off x="2584819" y="2590102"/>
              <a:ext cx="445401" cy="249795"/>
            </a:xfrm>
            <a:custGeom>
              <a:avLst/>
              <a:gdLst/>
              <a:ahLst/>
              <a:cxnLst>
                <a:cxn ang="0">
                  <a:pos x="465" y="946"/>
                </a:cxn>
                <a:cxn ang="0">
                  <a:pos x="315" y="911"/>
                </a:cxn>
                <a:cxn ang="0">
                  <a:pos x="270" y="811"/>
                </a:cxn>
                <a:cxn ang="0">
                  <a:pos x="154" y="797"/>
                </a:cxn>
                <a:cxn ang="0">
                  <a:pos x="97" y="706"/>
                </a:cxn>
                <a:cxn ang="0">
                  <a:pos x="0" y="581"/>
                </a:cxn>
                <a:cxn ang="0">
                  <a:pos x="50" y="465"/>
                </a:cxn>
                <a:cxn ang="0">
                  <a:pos x="225" y="370"/>
                </a:cxn>
                <a:cxn ang="0">
                  <a:pos x="410" y="40"/>
                </a:cxn>
                <a:cxn ang="0">
                  <a:pos x="586" y="91"/>
                </a:cxn>
                <a:cxn ang="0">
                  <a:pos x="756" y="181"/>
                </a:cxn>
                <a:cxn ang="0">
                  <a:pos x="950" y="0"/>
                </a:cxn>
                <a:cxn ang="0">
                  <a:pos x="1185" y="10"/>
                </a:cxn>
                <a:cxn ang="0">
                  <a:pos x="1355" y="115"/>
                </a:cxn>
                <a:cxn ang="0">
                  <a:pos x="1610" y="135"/>
                </a:cxn>
                <a:cxn ang="0">
                  <a:pos x="1665" y="235"/>
                </a:cxn>
                <a:cxn ang="0">
                  <a:pos x="1685" y="390"/>
                </a:cxn>
                <a:cxn ang="0">
                  <a:pos x="1590" y="445"/>
                </a:cxn>
                <a:cxn ang="0">
                  <a:pos x="1190" y="506"/>
                </a:cxn>
                <a:cxn ang="0">
                  <a:pos x="1190" y="626"/>
                </a:cxn>
                <a:cxn ang="0">
                  <a:pos x="1115" y="731"/>
                </a:cxn>
                <a:cxn ang="0">
                  <a:pos x="1055" y="631"/>
                </a:cxn>
                <a:cxn ang="0">
                  <a:pos x="990" y="716"/>
                </a:cxn>
                <a:cxn ang="0">
                  <a:pos x="840" y="761"/>
                </a:cxn>
                <a:cxn ang="0">
                  <a:pos x="800" y="866"/>
                </a:cxn>
                <a:cxn ang="0">
                  <a:pos x="720" y="916"/>
                </a:cxn>
                <a:cxn ang="0">
                  <a:pos x="570" y="911"/>
                </a:cxn>
                <a:cxn ang="0">
                  <a:pos x="465" y="946"/>
                </a:cxn>
              </a:cxnLst>
              <a:rect l="0" t="0" r="r" b="b"/>
              <a:pathLst>
                <a:path w="1685" h="946">
                  <a:moveTo>
                    <a:pt x="465" y="946"/>
                  </a:moveTo>
                  <a:lnTo>
                    <a:pt x="315" y="911"/>
                  </a:lnTo>
                  <a:lnTo>
                    <a:pt x="270" y="811"/>
                  </a:lnTo>
                  <a:lnTo>
                    <a:pt x="154" y="797"/>
                  </a:lnTo>
                  <a:lnTo>
                    <a:pt x="97" y="706"/>
                  </a:lnTo>
                  <a:lnTo>
                    <a:pt x="0" y="581"/>
                  </a:lnTo>
                  <a:lnTo>
                    <a:pt x="50" y="465"/>
                  </a:lnTo>
                  <a:lnTo>
                    <a:pt x="225" y="370"/>
                  </a:lnTo>
                  <a:lnTo>
                    <a:pt x="410" y="40"/>
                  </a:lnTo>
                  <a:lnTo>
                    <a:pt x="586" y="91"/>
                  </a:lnTo>
                  <a:lnTo>
                    <a:pt x="756" y="181"/>
                  </a:lnTo>
                  <a:lnTo>
                    <a:pt x="950" y="0"/>
                  </a:lnTo>
                  <a:lnTo>
                    <a:pt x="1185" y="10"/>
                  </a:lnTo>
                  <a:lnTo>
                    <a:pt x="1355" y="115"/>
                  </a:lnTo>
                  <a:lnTo>
                    <a:pt x="1610" y="135"/>
                  </a:lnTo>
                  <a:lnTo>
                    <a:pt x="1665" y="235"/>
                  </a:lnTo>
                  <a:lnTo>
                    <a:pt x="1685" y="390"/>
                  </a:lnTo>
                  <a:lnTo>
                    <a:pt x="1590" y="445"/>
                  </a:lnTo>
                  <a:lnTo>
                    <a:pt x="1190" y="506"/>
                  </a:lnTo>
                  <a:lnTo>
                    <a:pt x="1190" y="626"/>
                  </a:lnTo>
                  <a:lnTo>
                    <a:pt x="1115" y="731"/>
                  </a:lnTo>
                  <a:lnTo>
                    <a:pt x="1055" y="631"/>
                  </a:lnTo>
                  <a:lnTo>
                    <a:pt x="990" y="716"/>
                  </a:lnTo>
                  <a:lnTo>
                    <a:pt x="840" y="761"/>
                  </a:lnTo>
                  <a:lnTo>
                    <a:pt x="800" y="866"/>
                  </a:lnTo>
                  <a:lnTo>
                    <a:pt x="720" y="916"/>
                  </a:lnTo>
                  <a:lnTo>
                    <a:pt x="570" y="911"/>
                  </a:lnTo>
                  <a:lnTo>
                    <a:pt x="465" y="94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1" name="Freeform 407"/>
            <p:cNvSpPr>
              <a:spLocks/>
            </p:cNvSpPr>
            <p:nvPr/>
          </p:nvSpPr>
          <p:spPr bwMode="auto">
            <a:xfrm>
              <a:off x="2572925" y="2776458"/>
              <a:ext cx="362136" cy="360815"/>
            </a:xfrm>
            <a:custGeom>
              <a:avLst/>
              <a:gdLst/>
              <a:ahLst/>
              <a:cxnLst>
                <a:cxn ang="0">
                  <a:pos x="0" y="123"/>
                </a:cxn>
                <a:cxn ang="0">
                  <a:pos x="155" y="303"/>
                </a:cxn>
                <a:cxn ang="0">
                  <a:pos x="260" y="483"/>
                </a:cxn>
                <a:cxn ang="0">
                  <a:pos x="390" y="603"/>
                </a:cxn>
                <a:cxn ang="0">
                  <a:pos x="615" y="738"/>
                </a:cxn>
                <a:cxn ang="0">
                  <a:pos x="650" y="903"/>
                </a:cxn>
                <a:cxn ang="0">
                  <a:pos x="815" y="1033"/>
                </a:cxn>
                <a:cxn ang="0">
                  <a:pos x="1035" y="1198"/>
                </a:cxn>
                <a:cxn ang="0">
                  <a:pos x="1265" y="1368"/>
                </a:cxn>
                <a:cxn ang="0">
                  <a:pos x="1370" y="1303"/>
                </a:cxn>
                <a:cxn ang="0">
                  <a:pos x="1085" y="993"/>
                </a:cxn>
                <a:cxn ang="0">
                  <a:pos x="965" y="948"/>
                </a:cxn>
                <a:cxn ang="0">
                  <a:pos x="795" y="783"/>
                </a:cxn>
                <a:cxn ang="0">
                  <a:pos x="950" y="753"/>
                </a:cxn>
                <a:cxn ang="0">
                  <a:pos x="990" y="643"/>
                </a:cxn>
                <a:cxn ang="0">
                  <a:pos x="745" y="568"/>
                </a:cxn>
                <a:cxn ang="0">
                  <a:pos x="510" y="243"/>
                </a:cxn>
                <a:cxn ang="0">
                  <a:pos x="360" y="208"/>
                </a:cxn>
                <a:cxn ang="0">
                  <a:pos x="315" y="108"/>
                </a:cxn>
                <a:cxn ang="0">
                  <a:pos x="200" y="93"/>
                </a:cxn>
                <a:cxn ang="0">
                  <a:pos x="141" y="0"/>
                </a:cxn>
                <a:cxn ang="0">
                  <a:pos x="0" y="123"/>
                </a:cxn>
              </a:cxnLst>
              <a:rect l="0" t="0" r="r" b="b"/>
              <a:pathLst>
                <a:path w="1370" h="1368">
                  <a:moveTo>
                    <a:pt x="0" y="123"/>
                  </a:moveTo>
                  <a:lnTo>
                    <a:pt x="155" y="303"/>
                  </a:lnTo>
                  <a:lnTo>
                    <a:pt x="260" y="483"/>
                  </a:lnTo>
                  <a:lnTo>
                    <a:pt x="390" y="603"/>
                  </a:lnTo>
                  <a:lnTo>
                    <a:pt x="615" y="738"/>
                  </a:lnTo>
                  <a:lnTo>
                    <a:pt x="650" y="903"/>
                  </a:lnTo>
                  <a:lnTo>
                    <a:pt x="815" y="1033"/>
                  </a:lnTo>
                  <a:lnTo>
                    <a:pt x="1035" y="1198"/>
                  </a:lnTo>
                  <a:lnTo>
                    <a:pt x="1265" y="1368"/>
                  </a:lnTo>
                  <a:lnTo>
                    <a:pt x="1370" y="1303"/>
                  </a:lnTo>
                  <a:lnTo>
                    <a:pt x="1085" y="993"/>
                  </a:lnTo>
                  <a:lnTo>
                    <a:pt x="965" y="948"/>
                  </a:lnTo>
                  <a:lnTo>
                    <a:pt x="795" y="783"/>
                  </a:lnTo>
                  <a:lnTo>
                    <a:pt x="950" y="753"/>
                  </a:lnTo>
                  <a:lnTo>
                    <a:pt x="990" y="643"/>
                  </a:lnTo>
                  <a:lnTo>
                    <a:pt x="745" y="568"/>
                  </a:lnTo>
                  <a:lnTo>
                    <a:pt x="510" y="243"/>
                  </a:lnTo>
                  <a:lnTo>
                    <a:pt x="360" y="208"/>
                  </a:lnTo>
                  <a:lnTo>
                    <a:pt x="315" y="108"/>
                  </a:lnTo>
                  <a:lnTo>
                    <a:pt x="200" y="93"/>
                  </a:lnTo>
                  <a:lnTo>
                    <a:pt x="141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2" name="Freeform 408"/>
            <p:cNvSpPr>
              <a:spLocks/>
            </p:cNvSpPr>
            <p:nvPr/>
          </p:nvSpPr>
          <p:spPr bwMode="auto">
            <a:xfrm>
              <a:off x="2707735" y="2707731"/>
              <a:ext cx="540561" cy="428220"/>
            </a:xfrm>
            <a:custGeom>
              <a:avLst/>
              <a:gdLst/>
              <a:ahLst/>
              <a:cxnLst>
                <a:cxn ang="0">
                  <a:pos x="1858" y="1229"/>
                </a:cxn>
                <a:cxn ang="0">
                  <a:pos x="1715" y="1055"/>
                </a:cxn>
                <a:cxn ang="0">
                  <a:pos x="1605" y="1055"/>
                </a:cxn>
                <a:cxn ang="0">
                  <a:pos x="1411" y="1293"/>
                </a:cxn>
                <a:cxn ang="0">
                  <a:pos x="1215" y="1335"/>
                </a:cxn>
                <a:cxn ang="0">
                  <a:pos x="1080" y="1485"/>
                </a:cxn>
                <a:cxn ang="0">
                  <a:pos x="1080" y="1620"/>
                </a:cxn>
                <a:cxn ang="0">
                  <a:pos x="860" y="1560"/>
                </a:cxn>
                <a:cxn ang="0">
                  <a:pos x="577" y="1251"/>
                </a:cxn>
                <a:cxn ang="0">
                  <a:pos x="456" y="1205"/>
                </a:cxn>
                <a:cxn ang="0">
                  <a:pos x="286" y="1041"/>
                </a:cxn>
                <a:cxn ang="0">
                  <a:pos x="440" y="1010"/>
                </a:cxn>
                <a:cxn ang="0">
                  <a:pos x="480" y="900"/>
                </a:cxn>
                <a:cxn ang="0">
                  <a:pos x="235" y="827"/>
                </a:cxn>
                <a:cxn ang="0">
                  <a:pos x="0" y="501"/>
                </a:cxn>
                <a:cxn ang="0">
                  <a:pos x="108" y="464"/>
                </a:cxn>
                <a:cxn ang="0">
                  <a:pos x="255" y="471"/>
                </a:cxn>
                <a:cxn ang="0">
                  <a:pos x="336" y="422"/>
                </a:cxn>
                <a:cxn ang="0">
                  <a:pos x="373" y="314"/>
                </a:cxn>
                <a:cxn ang="0">
                  <a:pos x="525" y="270"/>
                </a:cxn>
                <a:cxn ang="0">
                  <a:pos x="591" y="188"/>
                </a:cxn>
                <a:cxn ang="0">
                  <a:pos x="651" y="287"/>
                </a:cxn>
                <a:cxn ang="0">
                  <a:pos x="727" y="177"/>
                </a:cxn>
                <a:cxn ang="0">
                  <a:pos x="724" y="59"/>
                </a:cxn>
                <a:cxn ang="0">
                  <a:pos x="1130" y="0"/>
                </a:cxn>
                <a:cxn ang="0">
                  <a:pos x="1250" y="140"/>
                </a:cxn>
                <a:cxn ang="0">
                  <a:pos x="1395" y="195"/>
                </a:cxn>
                <a:cxn ang="0">
                  <a:pos x="1460" y="345"/>
                </a:cxn>
                <a:cxn ang="0">
                  <a:pos x="1825" y="370"/>
                </a:cxn>
                <a:cxn ang="0">
                  <a:pos x="1875" y="555"/>
                </a:cxn>
                <a:cxn ang="0">
                  <a:pos x="2045" y="815"/>
                </a:cxn>
                <a:cxn ang="0">
                  <a:pos x="1935" y="860"/>
                </a:cxn>
                <a:cxn ang="0">
                  <a:pos x="1920" y="975"/>
                </a:cxn>
                <a:cxn ang="0">
                  <a:pos x="1980" y="1095"/>
                </a:cxn>
                <a:cxn ang="0">
                  <a:pos x="1954" y="1178"/>
                </a:cxn>
                <a:cxn ang="0">
                  <a:pos x="1858" y="1229"/>
                </a:cxn>
              </a:cxnLst>
              <a:rect l="0" t="0" r="r" b="b"/>
              <a:pathLst>
                <a:path w="2045" h="1620">
                  <a:moveTo>
                    <a:pt x="1858" y="1229"/>
                  </a:moveTo>
                  <a:lnTo>
                    <a:pt x="1715" y="1055"/>
                  </a:lnTo>
                  <a:lnTo>
                    <a:pt x="1605" y="1055"/>
                  </a:lnTo>
                  <a:lnTo>
                    <a:pt x="1411" y="1293"/>
                  </a:lnTo>
                  <a:lnTo>
                    <a:pt x="1215" y="1335"/>
                  </a:lnTo>
                  <a:lnTo>
                    <a:pt x="1080" y="1485"/>
                  </a:lnTo>
                  <a:lnTo>
                    <a:pt x="1080" y="1620"/>
                  </a:lnTo>
                  <a:lnTo>
                    <a:pt x="860" y="1560"/>
                  </a:lnTo>
                  <a:lnTo>
                    <a:pt x="577" y="1251"/>
                  </a:lnTo>
                  <a:lnTo>
                    <a:pt x="456" y="1205"/>
                  </a:lnTo>
                  <a:lnTo>
                    <a:pt x="286" y="1041"/>
                  </a:lnTo>
                  <a:lnTo>
                    <a:pt x="440" y="1010"/>
                  </a:lnTo>
                  <a:lnTo>
                    <a:pt x="480" y="900"/>
                  </a:lnTo>
                  <a:lnTo>
                    <a:pt x="235" y="827"/>
                  </a:lnTo>
                  <a:lnTo>
                    <a:pt x="0" y="501"/>
                  </a:lnTo>
                  <a:lnTo>
                    <a:pt x="108" y="464"/>
                  </a:lnTo>
                  <a:lnTo>
                    <a:pt x="255" y="471"/>
                  </a:lnTo>
                  <a:lnTo>
                    <a:pt x="336" y="422"/>
                  </a:lnTo>
                  <a:lnTo>
                    <a:pt x="373" y="314"/>
                  </a:lnTo>
                  <a:lnTo>
                    <a:pt x="525" y="270"/>
                  </a:lnTo>
                  <a:lnTo>
                    <a:pt x="591" y="188"/>
                  </a:lnTo>
                  <a:lnTo>
                    <a:pt x="651" y="287"/>
                  </a:lnTo>
                  <a:lnTo>
                    <a:pt x="727" y="177"/>
                  </a:lnTo>
                  <a:lnTo>
                    <a:pt x="724" y="59"/>
                  </a:lnTo>
                  <a:lnTo>
                    <a:pt x="1130" y="0"/>
                  </a:lnTo>
                  <a:lnTo>
                    <a:pt x="1250" y="140"/>
                  </a:lnTo>
                  <a:lnTo>
                    <a:pt x="1395" y="195"/>
                  </a:lnTo>
                  <a:lnTo>
                    <a:pt x="1460" y="345"/>
                  </a:lnTo>
                  <a:lnTo>
                    <a:pt x="1825" y="370"/>
                  </a:lnTo>
                  <a:lnTo>
                    <a:pt x="1875" y="555"/>
                  </a:lnTo>
                  <a:lnTo>
                    <a:pt x="2045" y="815"/>
                  </a:lnTo>
                  <a:lnTo>
                    <a:pt x="1935" y="860"/>
                  </a:lnTo>
                  <a:lnTo>
                    <a:pt x="1920" y="975"/>
                  </a:lnTo>
                  <a:lnTo>
                    <a:pt x="1980" y="1095"/>
                  </a:lnTo>
                  <a:lnTo>
                    <a:pt x="1954" y="1178"/>
                  </a:lnTo>
                  <a:lnTo>
                    <a:pt x="1858" y="1229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3" name="Freeform 409"/>
            <p:cNvSpPr>
              <a:spLocks/>
            </p:cNvSpPr>
            <p:nvPr/>
          </p:nvSpPr>
          <p:spPr bwMode="auto">
            <a:xfrm>
              <a:off x="2907306" y="2986602"/>
              <a:ext cx="317200" cy="292088"/>
            </a:xfrm>
            <a:custGeom>
              <a:avLst/>
              <a:gdLst/>
              <a:ahLst/>
              <a:cxnLst>
                <a:cxn ang="0">
                  <a:pos x="1169" y="1045"/>
                </a:cxn>
                <a:cxn ang="0">
                  <a:pos x="1059" y="1045"/>
                </a:cxn>
                <a:cxn ang="0">
                  <a:pos x="884" y="840"/>
                </a:cxn>
                <a:cxn ang="0">
                  <a:pos x="834" y="925"/>
                </a:cxn>
                <a:cxn ang="0">
                  <a:pos x="854" y="1020"/>
                </a:cxn>
                <a:cxn ang="0">
                  <a:pos x="744" y="975"/>
                </a:cxn>
                <a:cxn ang="0">
                  <a:pos x="579" y="865"/>
                </a:cxn>
                <a:cxn ang="0">
                  <a:pos x="504" y="915"/>
                </a:cxn>
                <a:cxn ang="0">
                  <a:pos x="594" y="1050"/>
                </a:cxn>
                <a:cxn ang="0">
                  <a:pos x="584" y="1105"/>
                </a:cxn>
                <a:cxn ang="0">
                  <a:pos x="329" y="870"/>
                </a:cxn>
                <a:cxn ang="0">
                  <a:pos x="224" y="700"/>
                </a:cxn>
                <a:cxn ang="0">
                  <a:pos x="0" y="570"/>
                </a:cxn>
                <a:cxn ang="0">
                  <a:pos x="105" y="505"/>
                </a:cxn>
                <a:cxn ang="0">
                  <a:pos x="324" y="565"/>
                </a:cxn>
                <a:cxn ang="0">
                  <a:pos x="324" y="432"/>
                </a:cxn>
                <a:cxn ang="0">
                  <a:pos x="459" y="280"/>
                </a:cxn>
                <a:cxn ang="0">
                  <a:pos x="654" y="238"/>
                </a:cxn>
                <a:cxn ang="0">
                  <a:pos x="849" y="0"/>
                </a:cxn>
                <a:cxn ang="0">
                  <a:pos x="959" y="0"/>
                </a:cxn>
                <a:cxn ang="0">
                  <a:pos x="1104" y="175"/>
                </a:cxn>
                <a:cxn ang="0">
                  <a:pos x="1199" y="120"/>
                </a:cxn>
                <a:cxn ang="0">
                  <a:pos x="1164" y="265"/>
                </a:cxn>
                <a:cxn ang="0">
                  <a:pos x="1199" y="340"/>
                </a:cxn>
                <a:cxn ang="0">
                  <a:pos x="1169" y="1045"/>
                </a:cxn>
              </a:cxnLst>
              <a:rect l="0" t="0" r="r" b="b"/>
              <a:pathLst>
                <a:path w="1199" h="1105">
                  <a:moveTo>
                    <a:pt x="1169" y="1045"/>
                  </a:moveTo>
                  <a:lnTo>
                    <a:pt x="1059" y="1045"/>
                  </a:lnTo>
                  <a:lnTo>
                    <a:pt x="884" y="840"/>
                  </a:lnTo>
                  <a:lnTo>
                    <a:pt x="834" y="925"/>
                  </a:lnTo>
                  <a:lnTo>
                    <a:pt x="854" y="1020"/>
                  </a:lnTo>
                  <a:lnTo>
                    <a:pt x="744" y="975"/>
                  </a:lnTo>
                  <a:lnTo>
                    <a:pt x="579" y="865"/>
                  </a:lnTo>
                  <a:lnTo>
                    <a:pt x="504" y="915"/>
                  </a:lnTo>
                  <a:lnTo>
                    <a:pt x="594" y="1050"/>
                  </a:lnTo>
                  <a:lnTo>
                    <a:pt x="584" y="1105"/>
                  </a:lnTo>
                  <a:lnTo>
                    <a:pt x="329" y="870"/>
                  </a:lnTo>
                  <a:lnTo>
                    <a:pt x="224" y="700"/>
                  </a:lnTo>
                  <a:lnTo>
                    <a:pt x="0" y="570"/>
                  </a:lnTo>
                  <a:lnTo>
                    <a:pt x="105" y="505"/>
                  </a:lnTo>
                  <a:lnTo>
                    <a:pt x="324" y="565"/>
                  </a:lnTo>
                  <a:lnTo>
                    <a:pt x="324" y="432"/>
                  </a:lnTo>
                  <a:lnTo>
                    <a:pt x="459" y="280"/>
                  </a:lnTo>
                  <a:lnTo>
                    <a:pt x="654" y="238"/>
                  </a:lnTo>
                  <a:lnTo>
                    <a:pt x="849" y="0"/>
                  </a:lnTo>
                  <a:lnTo>
                    <a:pt x="959" y="0"/>
                  </a:lnTo>
                  <a:lnTo>
                    <a:pt x="1104" y="175"/>
                  </a:lnTo>
                  <a:lnTo>
                    <a:pt x="1199" y="120"/>
                  </a:lnTo>
                  <a:lnTo>
                    <a:pt x="1164" y="265"/>
                  </a:lnTo>
                  <a:lnTo>
                    <a:pt x="1199" y="340"/>
                  </a:lnTo>
                  <a:lnTo>
                    <a:pt x="1169" y="104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4" name="Freeform 410"/>
            <p:cNvSpPr>
              <a:spLocks/>
            </p:cNvSpPr>
            <p:nvPr/>
          </p:nvSpPr>
          <p:spPr bwMode="auto">
            <a:xfrm>
              <a:off x="3121415" y="2685262"/>
              <a:ext cx="218074" cy="198250"/>
            </a:xfrm>
            <a:custGeom>
              <a:avLst/>
              <a:gdLst/>
              <a:ahLst/>
              <a:cxnLst>
                <a:cxn ang="0">
                  <a:pos x="146" y="150"/>
                </a:cxn>
                <a:cxn ang="0">
                  <a:pos x="122" y="137"/>
                </a:cxn>
                <a:cxn ang="0">
                  <a:pos x="97" y="136"/>
                </a:cxn>
                <a:cxn ang="0">
                  <a:pos x="84" y="117"/>
                </a:cxn>
                <a:cxn ang="0">
                  <a:pos x="84" y="95"/>
                </a:cxn>
                <a:cxn ang="0">
                  <a:pos x="68" y="57"/>
                </a:cxn>
                <a:cxn ang="0">
                  <a:pos x="33" y="56"/>
                </a:cxn>
                <a:cxn ang="0">
                  <a:pos x="0" y="48"/>
                </a:cxn>
                <a:cxn ang="0">
                  <a:pos x="23" y="30"/>
                </a:cxn>
                <a:cxn ang="0">
                  <a:pos x="36" y="9"/>
                </a:cxn>
                <a:cxn ang="0">
                  <a:pos x="52" y="0"/>
                </a:cxn>
                <a:cxn ang="0">
                  <a:pos x="59" y="29"/>
                </a:cxn>
                <a:cxn ang="0">
                  <a:pos x="80" y="2"/>
                </a:cxn>
                <a:cxn ang="0">
                  <a:pos x="97" y="0"/>
                </a:cxn>
                <a:cxn ang="0">
                  <a:pos x="99" y="29"/>
                </a:cxn>
                <a:cxn ang="0">
                  <a:pos x="111" y="69"/>
                </a:cxn>
                <a:cxn ang="0">
                  <a:pos x="108" y="77"/>
                </a:cxn>
                <a:cxn ang="0">
                  <a:pos x="128" y="99"/>
                </a:cxn>
                <a:cxn ang="0">
                  <a:pos x="165" y="104"/>
                </a:cxn>
                <a:cxn ang="0">
                  <a:pos x="150" y="129"/>
                </a:cxn>
                <a:cxn ang="0">
                  <a:pos x="146" y="150"/>
                </a:cxn>
              </a:cxnLst>
              <a:rect l="0" t="0" r="r" b="b"/>
              <a:pathLst>
                <a:path w="165" h="150">
                  <a:moveTo>
                    <a:pt x="146" y="150"/>
                  </a:moveTo>
                  <a:lnTo>
                    <a:pt x="122" y="137"/>
                  </a:lnTo>
                  <a:lnTo>
                    <a:pt x="97" y="136"/>
                  </a:lnTo>
                  <a:lnTo>
                    <a:pt x="84" y="117"/>
                  </a:lnTo>
                  <a:lnTo>
                    <a:pt x="84" y="95"/>
                  </a:lnTo>
                  <a:lnTo>
                    <a:pt x="68" y="57"/>
                  </a:lnTo>
                  <a:lnTo>
                    <a:pt x="33" y="56"/>
                  </a:lnTo>
                  <a:lnTo>
                    <a:pt x="0" y="48"/>
                  </a:lnTo>
                  <a:lnTo>
                    <a:pt x="23" y="30"/>
                  </a:lnTo>
                  <a:lnTo>
                    <a:pt x="36" y="9"/>
                  </a:lnTo>
                  <a:lnTo>
                    <a:pt x="52" y="0"/>
                  </a:lnTo>
                  <a:lnTo>
                    <a:pt x="59" y="29"/>
                  </a:lnTo>
                  <a:lnTo>
                    <a:pt x="80" y="2"/>
                  </a:lnTo>
                  <a:lnTo>
                    <a:pt x="97" y="0"/>
                  </a:lnTo>
                  <a:lnTo>
                    <a:pt x="99" y="29"/>
                  </a:lnTo>
                  <a:lnTo>
                    <a:pt x="111" y="69"/>
                  </a:lnTo>
                  <a:lnTo>
                    <a:pt x="108" y="77"/>
                  </a:lnTo>
                  <a:lnTo>
                    <a:pt x="128" y="99"/>
                  </a:lnTo>
                  <a:lnTo>
                    <a:pt x="165" y="104"/>
                  </a:lnTo>
                  <a:lnTo>
                    <a:pt x="150" y="129"/>
                  </a:lnTo>
                  <a:lnTo>
                    <a:pt x="146" y="15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5" name="Freeform 411"/>
            <p:cNvSpPr>
              <a:spLocks/>
            </p:cNvSpPr>
            <p:nvPr/>
          </p:nvSpPr>
          <p:spPr bwMode="auto">
            <a:xfrm>
              <a:off x="3461084" y="2826681"/>
              <a:ext cx="88551" cy="79300"/>
            </a:xfrm>
            <a:custGeom>
              <a:avLst/>
              <a:gdLst/>
              <a:ahLst/>
              <a:cxnLst>
                <a:cxn ang="0">
                  <a:pos x="3" y="60"/>
                </a:cxn>
                <a:cxn ang="0">
                  <a:pos x="43" y="51"/>
                </a:cxn>
                <a:cxn ang="0">
                  <a:pos x="67" y="29"/>
                </a:cxn>
                <a:cxn ang="0">
                  <a:pos x="58" y="12"/>
                </a:cxn>
                <a:cxn ang="0">
                  <a:pos x="34" y="1"/>
                </a:cxn>
                <a:cxn ang="0">
                  <a:pos x="1" y="0"/>
                </a:cxn>
                <a:cxn ang="0">
                  <a:pos x="0" y="28"/>
                </a:cxn>
                <a:cxn ang="0">
                  <a:pos x="3" y="60"/>
                </a:cxn>
              </a:cxnLst>
              <a:rect l="0" t="0" r="r" b="b"/>
              <a:pathLst>
                <a:path w="67" h="60">
                  <a:moveTo>
                    <a:pt x="3" y="60"/>
                  </a:moveTo>
                  <a:lnTo>
                    <a:pt x="43" y="51"/>
                  </a:lnTo>
                  <a:lnTo>
                    <a:pt x="67" y="29"/>
                  </a:lnTo>
                  <a:lnTo>
                    <a:pt x="58" y="12"/>
                  </a:lnTo>
                  <a:lnTo>
                    <a:pt x="34" y="1"/>
                  </a:lnTo>
                  <a:lnTo>
                    <a:pt x="1" y="0"/>
                  </a:lnTo>
                  <a:lnTo>
                    <a:pt x="0" y="28"/>
                  </a:lnTo>
                  <a:lnTo>
                    <a:pt x="3" y="6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6" name="Freeform 412"/>
            <p:cNvSpPr>
              <a:spLocks/>
            </p:cNvSpPr>
            <p:nvPr/>
          </p:nvSpPr>
          <p:spPr bwMode="auto">
            <a:xfrm>
              <a:off x="3299840" y="3278690"/>
              <a:ext cx="309270" cy="249795"/>
            </a:xfrm>
            <a:custGeom>
              <a:avLst/>
              <a:gdLst/>
              <a:ahLst/>
              <a:cxnLst>
                <a:cxn ang="0">
                  <a:pos x="9" y="392"/>
                </a:cxn>
                <a:cxn ang="0">
                  <a:pos x="43" y="515"/>
                </a:cxn>
                <a:cxn ang="0">
                  <a:pos x="38" y="705"/>
                </a:cxn>
                <a:cxn ang="0">
                  <a:pos x="473" y="780"/>
                </a:cxn>
                <a:cxn ang="0">
                  <a:pos x="788" y="915"/>
                </a:cxn>
                <a:cxn ang="0">
                  <a:pos x="968" y="945"/>
                </a:cxn>
                <a:cxn ang="0">
                  <a:pos x="1163" y="845"/>
                </a:cxn>
                <a:cxn ang="0">
                  <a:pos x="1148" y="665"/>
                </a:cxn>
                <a:cxn ang="0">
                  <a:pos x="1168" y="480"/>
                </a:cxn>
                <a:cxn ang="0">
                  <a:pos x="1058" y="315"/>
                </a:cxn>
                <a:cxn ang="0">
                  <a:pos x="958" y="200"/>
                </a:cxn>
                <a:cxn ang="0">
                  <a:pos x="808" y="225"/>
                </a:cxn>
                <a:cxn ang="0">
                  <a:pos x="713" y="135"/>
                </a:cxn>
                <a:cxn ang="0">
                  <a:pos x="643" y="185"/>
                </a:cxn>
                <a:cxn ang="0">
                  <a:pos x="488" y="25"/>
                </a:cxn>
                <a:cxn ang="0">
                  <a:pos x="313" y="0"/>
                </a:cxn>
                <a:cxn ang="0">
                  <a:pos x="294" y="125"/>
                </a:cxn>
                <a:cxn ang="0">
                  <a:pos x="256" y="140"/>
                </a:cxn>
                <a:cxn ang="0">
                  <a:pos x="203" y="135"/>
                </a:cxn>
                <a:cxn ang="0">
                  <a:pos x="122" y="186"/>
                </a:cxn>
                <a:cxn ang="0">
                  <a:pos x="21" y="188"/>
                </a:cxn>
                <a:cxn ang="0">
                  <a:pos x="0" y="300"/>
                </a:cxn>
                <a:cxn ang="0">
                  <a:pos x="9" y="392"/>
                </a:cxn>
              </a:cxnLst>
              <a:rect l="0" t="0" r="r" b="b"/>
              <a:pathLst>
                <a:path w="1168" h="945">
                  <a:moveTo>
                    <a:pt x="9" y="392"/>
                  </a:moveTo>
                  <a:lnTo>
                    <a:pt x="43" y="515"/>
                  </a:lnTo>
                  <a:lnTo>
                    <a:pt x="38" y="705"/>
                  </a:lnTo>
                  <a:lnTo>
                    <a:pt x="473" y="780"/>
                  </a:lnTo>
                  <a:lnTo>
                    <a:pt x="788" y="915"/>
                  </a:lnTo>
                  <a:lnTo>
                    <a:pt x="968" y="945"/>
                  </a:lnTo>
                  <a:lnTo>
                    <a:pt x="1163" y="845"/>
                  </a:lnTo>
                  <a:lnTo>
                    <a:pt x="1148" y="665"/>
                  </a:lnTo>
                  <a:lnTo>
                    <a:pt x="1168" y="480"/>
                  </a:lnTo>
                  <a:lnTo>
                    <a:pt x="1058" y="315"/>
                  </a:lnTo>
                  <a:lnTo>
                    <a:pt x="958" y="200"/>
                  </a:lnTo>
                  <a:lnTo>
                    <a:pt x="808" y="225"/>
                  </a:lnTo>
                  <a:lnTo>
                    <a:pt x="713" y="135"/>
                  </a:lnTo>
                  <a:lnTo>
                    <a:pt x="643" y="185"/>
                  </a:lnTo>
                  <a:lnTo>
                    <a:pt x="488" y="25"/>
                  </a:lnTo>
                  <a:lnTo>
                    <a:pt x="313" y="0"/>
                  </a:lnTo>
                  <a:lnTo>
                    <a:pt x="294" y="125"/>
                  </a:lnTo>
                  <a:lnTo>
                    <a:pt x="256" y="140"/>
                  </a:lnTo>
                  <a:lnTo>
                    <a:pt x="203" y="135"/>
                  </a:lnTo>
                  <a:lnTo>
                    <a:pt x="122" y="186"/>
                  </a:lnTo>
                  <a:lnTo>
                    <a:pt x="21" y="188"/>
                  </a:lnTo>
                  <a:lnTo>
                    <a:pt x="0" y="300"/>
                  </a:lnTo>
                  <a:lnTo>
                    <a:pt x="9" y="39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7" name="Freeform 413"/>
            <p:cNvSpPr>
              <a:spLocks/>
            </p:cNvSpPr>
            <p:nvPr/>
          </p:nvSpPr>
          <p:spPr bwMode="auto">
            <a:xfrm>
              <a:off x="3603823" y="3344774"/>
              <a:ext cx="429541" cy="239222"/>
            </a:xfrm>
            <a:custGeom>
              <a:avLst/>
              <a:gdLst/>
              <a:ahLst/>
              <a:cxnLst>
                <a:cxn ang="0">
                  <a:pos x="16" y="596"/>
                </a:cxn>
                <a:cxn ang="0">
                  <a:pos x="185" y="670"/>
                </a:cxn>
                <a:cxn ang="0">
                  <a:pos x="285" y="640"/>
                </a:cxn>
                <a:cxn ang="0">
                  <a:pos x="560" y="740"/>
                </a:cxn>
                <a:cxn ang="0">
                  <a:pos x="690" y="740"/>
                </a:cxn>
                <a:cxn ang="0">
                  <a:pos x="770" y="655"/>
                </a:cxn>
                <a:cxn ang="0">
                  <a:pos x="860" y="590"/>
                </a:cxn>
                <a:cxn ang="0">
                  <a:pos x="1050" y="725"/>
                </a:cxn>
                <a:cxn ang="0">
                  <a:pos x="1080" y="880"/>
                </a:cxn>
                <a:cxn ang="0">
                  <a:pos x="1145" y="905"/>
                </a:cxn>
                <a:cxn ang="0">
                  <a:pos x="1220" y="800"/>
                </a:cxn>
                <a:cxn ang="0">
                  <a:pos x="1335" y="740"/>
                </a:cxn>
                <a:cxn ang="0">
                  <a:pos x="1290" y="595"/>
                </a:cxn>
                <a:cxn ang="0">
                  <a:pos x="1245" y="485"/>
                </a:cxn>
                <a:cxn ang="0">
                  <a:pos x="1305" y="425"/>
                </a:cxn>
                <a:cxn ang="0">
                  <a:pos x="1440" y="410"/>
                </a:cxn>
                <a:cxn ang="0">
                  <a:pos x="1515" y="335"/>
                </a:cxn>
                <a:cxn ang="0">
                  <a:pos x="1485" y="245"/>
                </a:cxn>
                <a:cxn ang="0">
                  <a:pos x="1625" y="230"/>
                </a:cxn>
                <a:cxn ang="0">
                  <a:pos x="1440" y="140"/>
                </a:cxn>
                <a:cxn ang="0">
                  <a:pos x="1230" y="140"/>
                </a:cxn>
                <a:cxn ang="0">
                  <a:pos x="1170" y="0"/>
                </a:cxn>
                <a:cxn ang="0">
                  <a:pos x="1040" y="55"/>
                </a:cxn>
                <a:cxn ang="0">
                  <a:pos x="950" y="290"/>
                </a:cxn>
                <a:cxn ang="0">
                  <a:pos x="660" y="265"/>
                </a:cxn>
                <a:cxn ang="0">
                  <a:pos x="490" y="230"/>
                </a:cxn>
                <a:cxn ang="0">
                  <a:pos x="215" y="205"/>
                </a:cxn>
                <a:cxn ang="0">
                  <a:pos x="21" y="233"/>
                </a:cxn>
                <a:cxn ang="0">
                  <a:pos x="0" y="425"/>
                </a:cxn>
                <a:cxn ang="0">
                  <a:pos x="16" y="596"/>
                </a:cxn>
              </a:cxnLst>
              <a:rect l="0" t="0" r="r" b="b"/>
              <a:pathLst>
                <a:path w="1625" h="905">
                  <a:moveTo>
                    <a:pt x="16" y="596"/>
                  </a:moveTo>
                  <a:lnTo>
                    <a:pt x="185" y="670"/>
                  </a:lnTo>
                  <a:lnTo>
                    <a:pt x="285" y="640"/>
                  </a:lnTo>
                  <a:lnTo>
                    <a:pt x="560" y="740"/>
                  </a:lnTo>
                  <a:lnTo>
                    <a:pt x="690" y="740"/>
                  </a:lnTo>
                  <a:lnTo>
                    <a:pt x="770" y="655"/>
                  </a:lnTo>
                  <a:lnTo>
                    <a:pt x="860" y="590"/>
                  </a:lnTo>
                  <a:lnTo>
                    <a:pt x="1050" y="725"/>
                  </a:lnTo>
                  <a:lnTo>
                    <a:pt x="1080" y="880"/>
                  </a:lnTo>
                  <a:lnTo>
                    <a:pt x="1145" y="905"/>
                  </a:lnTo>
                  <a:lnTo>
                    <a:pt x="1220" y="800"/>
                  </a:lnTo>
                  <a:lnTo>
                    <a:pt x="1335" y="740"/>
                  </a:lnTo>
                  <a:lnTo>
                    <a:pt x="1290" y="595"/>
                  </a:lnTo>
                  <a:lnTo>
                    <a:pt x="1245" y="485"/>
                  </a:lnTo>
                  <a:lnTo>
                    <a:pt x="1305" y="425"/>
                  </a:lnTo>
                  <a:lnTo>
                    <a:pt x="1440" y="410"/>
                  </a:lnTo>
                  <a:lnTo>
                    <a:pt x="1515" y="335"/>
                  </a:lnTo>
                  <a:lnTo>
                    <a:pt x="1485" y="245"/>
                  </a:lnTo>
                  <a:lnTo>
                    <a:pt x="1625" y="230"/>
                  </a:lnTo>
                  <a:lnTo>
                    <a:pt x="1440" y="140"/>
                  </a:lnTo>
                  <a:lnTo>
                    <a:pt x="1230" y="140"/>
                  </a:lnTo>
                  <a:lnTo>
                    <a:pt x="1170" y="0"/>
                  </a:lnTo>
                  <a:lnTo>
                    <a:pt x="1040" y="55"/>
                  </a:lnTo>
                  <a:lnTo>
                    <a:pt x="950" y="290"/>
                  </a:lnTo>
                  <a:lnTo>
                    <a:pt x="660" y="265"/>
                  </a:lnTo>
                  <a:lnTo>
                    <a:pt x="490" y="230"/>
                  </a:lnTo>
                  <a:lnTo>
                    <a:pt x="215" y="205"/>
                  </a:lnTo>
                  <a:lnTo>
                    <a:pt x="21" y="233"/>
                  </a:lnTo>
                  <a:lnTo>
                    <a:pt x="0" y="425"/>
                  </a:lnTo>
                  <a:lnTo>
                    <a:pt x="16" y="5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8" name="Freeform 414"/>
            <p:cNvSpPr>
              <a:spLocks/>
            </p:cNvSpPr>
            <p:nvPr/>
          </p:nvSpPr>
          <p:spPr bwMode="auto">
            <a:xfrm>
              <a:off x="3627613" y="2220036"/>
              <a:ext cx="715020" cy="667441"/>
            </a:xfrm>
            <a:custGeom>
              <a:avLst/>
              <a:gdLst/>
              <a:ahLst/>
              <a:cxnLst>
                <a:cxn ang="0">
                  <a:pos x="705" y="2521"/>
                </a:cxn>
                <a:cxn ang="0">
                  <a:pos x="840" y="2441"/>
                </a:cxn>
                <a:cxn ang="0">
                  <a:pos x="935" y="2526"/>
                </a:cxn>
                <a:cxn ang="0">
                  <a:pos x="1140" y="2361"/>
                </a:cxn>
                <a:cxn ang="0">
                  <a:pos x="1115" y="2146"/>
                </a:cxn>
                <a:cxn ang="0">
                  <a:pos x="1140" y="1996"/>
                </a:cxn>
                <a:cxn ang="0">
                  <a:pos x="1065" y="1761"/>
                </a:cxn>
                <a:cxn ang="0">
                  <a:pos x="1295" y="1656"/>
                </a:cxn>
                <a:cxn ang="0">
                  <a:pos x="1426" y="1501"/>
                </a:cxn>
                <a:cxn ang="0">
                  <a:pos x="1746" y="1311"/>
                </a:cxn>
                <a:cxn ang="0">
                  <a:pos x="1956" y="1321"/>
                </a:cxn>
                <a:cxn ang="0">
                  <a:pos x="2233" y="1216"/>
                </a:cxn>
                <a:cxn ang="0">
                  <a:pos x="2331" y="1063"/>
                </a:cxn>
                <a:cxn ang="0">
                  <a:pos x="2286" y="885"/>
                </a:cxn>
                <a:cxn ang="0">
                  <a:pos x="2424" y="808"/>
                </a:cxn>
                <a:cxn ang="0">
                  <a:pos x="2514" y="691"/>
                </a:cxn>
                <a:cxn ang="0">
                  <a:pos x="2580" y="558"/>
                </a:cxn>
                <a:cxn ang="0">
                  <a:pos x="2521" y="465"/>
                </a:cxn>
                <a:cxn ang="0">
                  <a:pos x="2671" y="391"/>
                </a:cxn>
                <a:cxn ang="0">
                  <a:pos x="2704" y="235"/>
                </a:cxn>
                <a:cxn ang="0">
                  <a:pos x="2581" y="230"/>
                </a:cxn>
                <a:cxn ang="0">
                  <a:pos x="2476" y="343"/>
                </a:cxn>
                <a:cxn ang="0">
                  <a:pos x="2316" y="351"/>
                </a:cxn>
                <a:cxn ang="0">
                  <a:pos x="2115" y="201"/>
                </a:cxn>
                <a:cxn ang="0">
                  <a:pos x="1980" y="153"/>
                </a:cxn>
                <a:cxn ang="0">
                  <a:pos x="1783" y="177"/>
                </a:cxn>
                <a:cxn ang="0">
                  <a:pos x="1696" y="375"/>
                </a:cxn>
                <a:cxn ang="0">
                  <a:pos x="1564" y="465"/>
                </a:cxn>
                <a:cxn ang="0">
                  <a:pos x="1188" y="441"/>
                </a:cxn>
                <a:cxn ang="0">
                  <a:pos x="903" y="499"/>
                </a:cxn>
                <a:cxn ang="0">
                  <a:pos x="696" y="420"/>
                </a:cxn>
                <a:cxn ang="0">
                  <a:pos x="535" y="195"/>
                </a:cxn>
                <a:cxn ang="0">
                  <a:pos x="324" y="0"/>
                </a:cxn>
                <a:cxn ang="0">
                  <a:pos x="240" y="120"/>
                </a:cxn>
                <a:cxn ang="0">
                  <a:pos x="105" y="185"/>
                </a:cxn>
                <a:cxn ang="0">
                  <a:pos x="80" y="405"/>
                </a:cxn>
                <a:cxn ang="0">
                  <a:pos x="0" y="555"/>
                </a:cxn>
                <a:cxn ang="0">
                  <a:pos x="45" y="830"/>
                </a:cxn>
                <a:cxn ang="0">
                  <a:pos x="155" y="890"/>
                </a:cxn>
                <a:cxn ang="0">
                  <a:pos x="185" y="1040"/>
                </a:cxn>
                <a:cxn ang="0">
                  <a:pos x="80" y="1125"/>
                </a:cxn>
                <a:cxn ang="0">
                  <a:pos x="165" y="1296"/>
                </a:cxn>
                <a:cxn ang="0">
                  <a:pos x="290" y="1260"/>
                </a:cxn>
                <a:cxn ang="0">
                  <a:pos x="395" y="1441"/>
                </a:cxn>
                <a:cxn ang="0">
                  <a:pos x="545" y="1551"/>
                </a:cxn>
                <a:cxn ang="0">
                  <a:pos x="665" y="1761"/>
                </a:cxn>
                <a:cxn ang="0">
                  <a:pos x="575" y="1911"/>
                </a:cxn>
                <a:cxn ang="0">
                  <a:pos x="650" y="2001"/>
                </a:cxn>
                <a:cxn ang="0">
                  <a:pos x="660" y="2181"/>
                </a:cxn>
                <a:cxn ang="0">
                  <a:pos x="705" y="2521"/>
                </a:cxn>
              </a:cxnLst>
              <a:rect l="0" t="0" r="r" b="b"/>
              <a:pathLst>
                <a:path w="2704" h="2526">
                  <a:moveTo>
                    <a:pt x="705" y="2521"/>
                  </a:moveTo>
                  <a:lnTo>
                    <a:pt x="840" y="2441"/>
                  </a:lnTo>
                  <a:lnTo>
                    <a:pt x="935" y="2526"/>
                  </a:lnTo>
                  <a:lnTo>
                    <a:pt x="1140" y="2361"/>
                  </a:lnTo>
                  <a:lnTo>
                    <a:pt x="1115" y="2146"/>
                  </a:lnTo>
                  <a:lnTo>
                    <a:pt x="1140" y="1996"/>
                  </a:lnTo>
                  <a:lnTo>
                    <a:pt x="1065" y="1761"/>
                  </a:lnTo>
                  <a:lnTo>
                    <a:pt x="1295" y="1656"/>
                  </a:lnTo>
                  <a:lnTo>
                    <a:pt x="1426" y="1501"/>
                  </a:lnTo>
                  <a:lnTo>
                    <a:pt x="1746" y="1311"/>
                  </a:lnTo>
                  <a:lnTo>
                    <a:pt x="1956" y="1321"/>
                  </a:lnTo>
                  <a:lnTo>
                    <a:pt x="2233" y="1216"/>
                  </a:lnTo>
                  <a:lnTo>
                    <a:pt x="2331" y="1063"/>
                  </a:lnTo>
                  <a:lnTo>
                    <a:pt x="2286" y="885"/>
                  </a:lnTo>
                  <a:lnTo>
                    <a:pt x="2424" y="808"/>
                  </a:lnTo>
                  <a:lnTo>
                    <a:pt x="2514" y="691"/>
                  </a:lnTo>
                  <a:lnTo>
                    <a:pt x="2580" y="558"/>
                  </a:lnTo>
                  <a:lnTo>
                    <a:pt x="2521" y="465"/>
                  </a:lnTo>
                  <a:lnTo>
                    <a:pt x="2671" y="391"/>
                  </a:lnTo>
                  <a:lnTo>
                    <a:pt x="2704" y="235"/>
                  </a:lnTo>
                  <a:lnTo>
                    <a:pt x="2581" y="230"/>
                  </a:lnTo>
                  <a:lnTo>
                    <a:pt x="2476" y="343"/>
                  </a:lnTo>
                  <a:lnTo>
                    <a:pt x="2316" y="351"/>
                  </a:lnTo>
                  <a:lnTo>
                    <a:pt x="2115" y="201"/>
                  </a:lnTo>
                  <a:lnTo>
                    <a:pt x="1980" y="153"/>
                  </a:lnTo>
                  <a:lnTo>
                    <a:pt x="1783" y="177"/>
                  </a:lnTo>
                  <a:lnTo>
                    <a:pt x="1696" y="375"/>
                  </a:lnTo>
                  <a:lnTo>
                    <a:pt x="1564" y="465"/>
                  </a:lnTo>
                  <a:lnTo>
                    <a:pt x="1188" y="441"/>
                  </a:lnTo>
                  <a:lnTo>
                    <a:pt x="903" y="499"/>
                  </a:lnTo>
                  <a:lnTo>
                    <a:pt x="696" y="420"/>
                  </a:lnTo>
                  <a:lnTo>
                    <a:pt x="535" y="195"/>
                  </a:lnTo>
                  <a:lnTo>
                    <a:pt x="324" y="0"/>
                  </a:lnTo>
                  <a:lnTo>
                    <a:pt x="240" y="120"/>
                  </a:lnTo>
                  <a:lnTo>
                    <a:pt x="105" y="185"/>
                  </a:lnTo>
                  <a:lnTo>
                    <a:pt x="80" y="405"/>
                  </a:lnTo>
                  <a:lnTo>
                    <a:pt x="0" y="555"/>
                  </a:lnTo>
                  <a:lnTo>
                    <a:pt x="45" y="830"/>
                  </a:lnTo>
                  <a:lnTo>
                    <a:pt x="155" y="890"/>
                  </a:lnTo>
                  <a:lnTo>
                    <a:pt x="185" y="1040"/>
                  </a:lnTo>
                  <a:lnTo>
                    <a:pt x="80" y="1125"/>
                  </a:lnTo>
                  <a:lnTo>
                    <a:pt x="165" y="1296"/>
                  </a:lnTo>
                  <a:lnTo>
                    <a:pt x="290" y="1260"/>
                  </a:lnTo>
                  <a:lnTo>
                    <a:pt x="395" y="1441"/>
                  </a:lnTo>
                  <a:lnTo>
                    <a:pt x="545" y="1551"/>
                  </a:lnTo>
                  <a:lnTo>
                    <a:pt x="665" y="1761"/>
                  </a:lnTo>
                  <a:lnTo>
                    <a:pt x="575" y="1911"/>
                  </a:lnTo>
                  <a:lnTo>
                    <a:pt x="650" y="2001"/>
                  </a:lnTo>
                  <a:lnTo>
                    <a:pt x="660" y="2181"/>
                  </a:lnTo>
                  <a:lnTo>
                    <a:pt x="705" y="252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9" name="Freeform 415"/>
            <p:cNvSpPr>
              <a:spLocks/>
            </p:cNvSpPr>
            <p:nvPr/>
          </p:nvSpPr>
          <p:spPr bwMode="auto">
            <a:xfrm>
              <a:off x="4292411" y="1888299"/>
              <a:ext cx="711056" cy="898732"/>
            </a:xfrm>
            <a:custGeom>
              <a:avLst/>
              <a:gdLst/>
              <a:ahLst/>
              <a:cxnLst>
                <a:cxn ang="0">
                  <a:pos x="1072" y="3251"/>
                </a:cxn>
                <a:cxn ang="0">
                  <a:pos x="1032" y="2861"/>
                </a:cxn>
                <a:cxn ang="0">
                  <a:pos x="837" y="2671"/>
                </a:cxn>
                <a:cxn ang="0">
                  <a:pos x="787" y="2276"/>
                </a:cxn>
                <a:cxn ang="0">
                  <a:pos x="592" y="2336"/>
                </a:cxn>
                <a:cxn ang="0">
                  <a:pos x="567" y="2126"/>
                </a:cxn>
                <a:cxn ang="0">
                  <a:pos x="577" y="1846"/>
                </a:cxn>
                <a:cxn ang="0">
                  <a:pos x="147" y="1931"/>
                </a:cxn>
                <a:cxn ang="0">
                  <a:pos x="67" y="1811"/>
                </a:cxn>
                <a:cxn ang="0">
                  <a:pos x="157" y="1645"/>
                </a:cxn>
                <a:cxn ang="0">
                  <a:pos x="417" y="1493"/>
                </a:cxn>
                <a:cxn ang="0">
                  <a:pos x="567" y="1270"/>
                </a:cxn>
                <a:cxn ang="0">
                  <a:pos x="732" y="1000"/>
                </a:cxn>
                <a:cxn ang="0">
                  <a:pos x="712" y="705"/>
                </a:cxn>
                <a:cxn ang="0">
                  <a:pos x="937" y="465"/>
                </a:cxn>
                <a:cxn ang="0">
                  <a:pos x="1152" y="10"/>
                </a:cxn>
                <a:cxn ang="0">
                  <a:pos x="1677" y="0"/>
                </a:cxn>
                <a:cxn ang="0">
                  <a:pos x="1992" y="70"/>
                </a:cxn>
                <a:cxn ang="0">
                  <a:pos x="1927" y="265"/>
                </a:cxn>
                <a:cxn ang="0">
                  <a:pos x="1947" y="375"/>
                </a:cxn>
                <a:cxn ang="0">
                  <a:pos x="1842" y="550"/>
                </a:cxn>
                <a:cxn ang="0">
                  <a:pos x="1957" y="750"/>
                </a:cxn>
                <a:cxn ang="0">
                  <a:pos x="2212" y="1080"/>
                </a:cxn>
                <a:cxn ang="0">
                  <a:pos x="2142" y="1320"/>
                </a:cxn>
                <a:cxn ang="0">
                  <a:pos x="2517" y="1605"/>
                </a:cxn>
                <a:cxn ang="0">
                  <a:pos x="2587" y="1831"/>
                </a:cxn>
                <a:cxn ang="0">
                  <a:pos x="2167" y="1706"/>
                </a:cxn>
                <a:cxn ang="0">
                  <a:pos x="2127" y="1801"/>
                </a:cxn>
                <a:cxn ang="0">
                  <a:pos x="1987" y="1966"/>
                </a:cxn>
                <a:cxn ang="0">
                  <a:pos x="1887" y="2386"/>
                </a:cxn>
                <a:cxn ang="0">
                  <a:pos x="1992" y="2611"/>
                </a:cxn>
                <a:cxn ang="0">
                  <a:pos x="1777" y="2666"/>
                </a:cxn>
                <a:cxn ang="0">
                  <a:pos x="1417" y="3011"/>
                </a:cxn>
                <a:cxn ang="0">
                  <a:pos x="1252" y="3176"/>
                </a:cxn>
                <a:cxn ang="0">
                  <a:pos x="1372" y="3271"/>
                </a:cxn>
              </a:cxnLst>
              <a:rect l="0" t="0" r="r" b="b"/>
              <a:pathLst>
                <a:path w="2692" h="3401">
                  <a:moveTo>
                    <a:pt x="1287" y="3401"/>
                  </a:moveTo>
                  <a:lnTo>
                    <a:pt x="1072" y="3251"/>
                  </a:lnTo>
                  <a:lnTo>
                    <a:pt x="942" y="2956"/>
                  </a:lnTo>
                  <a:lnTo>
                    <a:pt x="1032" y="2861"/>
                  </a:lnTo>
                  <a:lnTo>
                    <a:pt x="982" y="2771"/>
                  </a:lnTo>
                  <a:lnTo>
                    <a:pt x="837" y="2671"/>
                  </a:lnTo>
                  <a:lnTo>
                    <a:pt x="732" y="2381"/>
                  </a:lnTo>
                  <a:lnTo>
                    <a:pt x="787" y="2276"/>
                  </a:lnTo>
                  <a:lnTo>
                    <a:pt x="717" y="2251"/>
                  </a:lnTo>
                  <a:lnTo>
                    <a:pt x="592" y="2336"/>
                  </a:lnTo>
                  <a:lnTo>
                    <a:pt x="537" y="2231"/>
                  </a:lnTo>
                  <a:lnTo>
                    <a:pt x="567" y="2126"/>
                  </a:lnTo>
                  <a:lnTo>
                    <a:pt x="687" y="2021"/>
                  </a:lnTo>
                  <a:lnTo>
                    <a:pt x="577" y="1846"/>
                  </a:lnTo>
                  <a:lnTo>
                    <a:pt x="412" y="1961"/>
                  </a:lnTo>
                  <a:lnTo>
                    <a:pt x="147" y="1931"/>
                  </a:lnTo>
                  <a:lnTo>
                    <a:pt x="0" y="1948"/>
                  </a:lnTo>
                  <a:lnTo>
                    <a:pt x="67" y="1811"/>
                  </a:lnTo>
                  <a:lnTo>
                    <a:pt x="7" y="1721"/>
                  </a:lnTo>
                  <a:lnTo>
                    <a:pt x="157" y="1645"/>
                  </a:lnTo>
                  <a:lnTo>
                    <a:pt x="192" y="1489"/>
                  </a:lnTo>
                  <a:lnTo>
                    <a:pt x="417" y="1493"/>
                  </a:lnTo>
                  <a:lnTo>
                    <a:pt x="462" y="1365"/>
                  </a:lnTo>
                  <a:lnTo>
                    <a:pt x="567" y="1270"/>
                  </a:lnTo>
                  <a:lnTo>
                    <a:pt x="522" y="1110"/>
                  </a:lnTo>
                  <a:lnTo>
                    <a:pt x="732" y="1000"/>
                  </a:lnTo>
                  <a:lnTo>
                    <a:pt x="667" y="880"/>
                  </a:lnTo>
                  <a:lnTo>
                    <a:pt x="712" y="705"/>
                  </a:lnTo>
                  <a:lnTo>
                    <a:pt x="862" y="715"/>
                  </a:lnTo>
                  <a:lnTo>
                    <a:pt x="937" y="465"/>
                  </a:lnTo>
                  <a:lnTo>
                    <a:pt x="967" y="70"/>
                  </a:lnTo>
                  <a:lnTo>
                    <a:pt x="1152" y="10"/>
                  </a:lnTo>
                  <a:lnTo>
                    <a:pt x="1482" y="75"/>
                  </a:lnTo>
                  <a:lnTo>
                    <a:pt x="1677" y="0"/>
                  </a:lnTo>
                  <a:lnTo>
                    <a:pt x="1857" y="30"/>
                  </a:lnTo>
                  <a:lnTo>
                    <a:pt x="1992" y="70"/>
                  </a:lnTo>
                  <a:lnTo>
                    <a:pt x="1882" y="130"/>
                  </a:lnTo>
                  <a:lnTo>
                    <a:pt x="1927" y="265"/>
                  </a:lnTo>
                  <a:lnTo>
                    <a:pt x="2017" y="340"/>
                  </a:lnTo>
                  <a:lnTo>
                    <a:pt x="1947" y="375"/>
                  </a:lnTo>
                  <a:lnTo>
                    <a:pt x="1662" y="400"/>
                  </a:lnTo>
                  <a:lnTo>
                    <a:pt x="1842" y="550"/>
                  </a:lnTo>
                  <a:lnTo>
                    <a:pt x="1807" y="625"/>
                  </a:lnTo>
                  <a:lnTo>
                    <a:pt x="1957" y="750"/>
                  </a:lnTo>
                  <a:lnTo>
                    <a:pt x="2037" y="925"/>
                  </a:lnTo>
                  <a:lnTo>
                    <a:pt x="2212" y="1080"/>
                  </a:lnTo>
                  <a:lnTo>
                    <a:pt x="2107" y="1185"/>
                  </a:lnTo>
                  <a:lnTo>
                    <a:pt x="2142" y="1320"/>
                  </a:lnTo>
                  <a:lnTo>
                    <a:pt x="2347" y="1525"/>
                  </a:lnTo>
                  <a:lnTo>
                    <a:pt x="2517" y="1605"/>
                  </a:lnTo>
                  <a:lnTo>
                    <a:pt x="2692" y="1741"/>
                  </a:lnTo>
                  <a:lnTo>
                    <a:pt x="2587" y="1831"/>
                  </a:lnTo>
                  <a:lnTo>
                    <a:pt x="2292" y="1801"/>
                  </a:lnTo>
                  <a:lnTo>
                    <a:pt x="2167" y="1706"/>
                  </a:lnTo>
                  <a:lnTo>
                    <a:pt x="2092" y="1680"/>
                  </a:lnTo>
                  <a:lnTo>
                    <a:pt x="2127" y="1801"/>
                  </a:lnTo>
                  <a:lnTo>
                    <a:pt x="2022" y="1831"/>
                  </a:lnTo>
                  <a:lnTo>
                    <a:pt x="1987" y="1966"/>
                  </a:lnTo>
                  <a:lnTo>
                    <a:pt x="1902" y="2141"/>
                  </a:lnTo>
                  <a:lnTo>
                    <a:pt x="1887" y="2386"/>
                  </a:lnTo>
                  <a:lnTo>
                    <a:pt x="1942" y="2516"/>
                  </a:lnTo>
                  <a:lnTo>
                    <a:pt x="1992" y="2611"/>
                  </a:lnTo>
                  <a:lnTo>
                    <a:pt x="1902" y="2681"/>
                  </a:lnTo>
                  <a:lnTo>
                    <a:pt x="1777" y="2666"/>
                  </a:lnTo>
                  <a:lnTo>
                    <a:pt x="1612" y="2861"/>
                  </a:lnTo>
                  <a:lnTo>
                    <a:pt x="1417" y="3011"/>
                  </a:lnTo>
                  <a:lnTo>
                    <a:pt x="1242" y="3121"/>
                  </a:lnTo>
                  <a:lnTo>
                    <a:pt x="1252" y="3176"/>
                  </a:lnTo>
                  <a:lnTo>
                    <a:pt x="1347" y="3191"/>
                  </a:lnTo>
                  <a:lnTo>
                    <a:pt x="1372" y="3271"/>
                  </a:lnTo>
                  <a:lnTo>
                    <a:pt x="1287" y="3401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Freeform 416"/>
            <p:cNvSpPr>
              <a:spLocks/>
            </p:cNvSpPr>
            <p:nvPr/>
          </p:nvSpPr>
          <p:spPr bwMode="auto">
            <a:xfrm>
              <a:off x="3874764" y="2375993"/>
              <a:ext cx="689909" cy="590785"/>
            </a:xfrm>
            <a:custGeom>
              <a:avLst/>
              <a:gdLst/>
              <a:ahLst/>
              <a:cxnLst>
                <a:cxn ang="0">
                  <a:pos x="585" y="2237"/>
                </a:cxn>
                <a:cxn ang="0">
                  <a:pos x="585" y="1852"/>
                </a:cxn>
                <a:cxn ang="0">
                  <a:pos x="340" y="1887"/>
                </a:cxn>
                <a:cxn ang="0">
                  <a:pos x="175" y="1967"/>
                </a:cxn>
                <a:cxn ang="0">
                  <a:pos x="0" y="1937"/>
                </a:cxn>
                <a:cxn ang="0">
                  <a:pos x="206" y="1773"/>
                </a:cxn>
                <a:cxn ang="0">
                  <a:pos x="180" y="1557"/>
                </a:cxn>
                <a:cxn ang="0">
                  <a:pos x="206" y="1407"/>
                </a:cxn>
                <a:cxn ang="0">
                  <a:pos x="130" y="1172"/>
                </a:cxn>
                <a:cxn ang="0">
                  <a:pos x="358" y="1068"/>
                </a:cxn>
                <a:cxn ang="0">
                  <a:pos x="490" y="911"/>
                </a:cxn>
                <a:cxn ang="0">
                  <a:pos x="811" y="722"/>
                </a:cxn>
                <a:cxn ang="0">
                  <a:pos x="1024" y="732"/>
                </a:cxn>
                <a:cxn ang="0">
                  <a:pos x="1300" y="626"/>
                </a:cxn>
                <a:cxn ang="0">
                  <a:pos x="1396" y="476"/>
                </a:cxn>
                <a:cxn ang="0">
                  <a:pos x="1351" y="296"/>
                </a:cxn>
                <a:cxn ang="0">
                  <a:pos x="1486" y="221"/>
                </a:cxn>
                <a:cxn ang="0">
                  <a:pos x="1576" y="106"/>
                </a:cxn>
                <a:cxn ang="0">
                  <a:pos x="1726" y="87"/>
                </a:cxn>
                <a:cxn ang="0">
                  <a:pos x="1990" y="116"/>
                </a:cxn>
                <a:cxn ang="0">
                  <a:pos x="2156" y="0"/>
                </a:cxn>
                <a:cxn ang="0">
                  <a:pos x="2266" y="176"/>
                </a:cxn>
                <a:cxn ang="0">
                  <a:pos x="2146" y="279"/>
                </a:cxn>
                <a:cxn ang="0">
                  <a:pos x="2116" y="387"/>
                </a:cxn>
                <a:cxn ang="0">
                  <a:pos x="2171" y="491"/>
                </a:cxn>
                <a:cxn ang="0">
                  <a:pos x="2297" y="407"/>
                </a:cxn>
                <a:cxn ang="0">
                  <a:pos x="2365" y="431"/>
                </a:cxn>
                <a:cxn ang="0">
                  <a:pos x="2312" y="539"/>
                </a:cxn>
                <a:cxn ang="0">
                  <a:pos x="2416" y="826"/>
                </a:cxn>
                <a:cxn ang="0">
                  <a:pos x="2561" y="927"/>
                </a:cxn>
                <a:cxn ang="0">
                  <a:pos x="2611" y="1017"/>
                </a:cxn>
                <a:cxn ang="0">
                  <a:pos x="2522" y="1113"/>
                </a:cxn>
                <a:cxn ang="0">
                  <a:pos x="2426" y="1187"/>
                </a:cxn>
                <a:cxn ang="0">
                  <a:pos x="2366" y="1382"/>
                </a:cxn>
                <a:cxn ang="0">
                  <a:pos x="2201" y="1622"/>
                </a:cxn>
                <a:cxn ang="0">
                  <a:pos x="2096" y="1872"/>
                </a:cxn>
                <a:cxn ang="0">
                  <a:pos x="1961" y="1962"/>
                </a:cxn>
                <a:cxn ang="0">
                  <a:pos x="1916" y="2147"/>
                </a:cxn>
                <a:cxn ang="0">
                  <a:pos x="1736" y="2097"/>
                </a:cxn>
                <a:cxn ang="0">
                  <a:pos x="1591" y="2177"/>
                </a:cxn>
                <a:cxn ang="0">
                  <a:pos x="1501" y="2132"/>
                </a:cxn>
                <a:cxn ang="0">
                  <a:pos x="1516" y="2027"/>
                </a:cxn>
                <a:cxn ang="0">
                  <a:pos x="1451" y="1992"/>
                </a:cxn>
                <a:cxn ang="0">
                  <a:pos x="1346" y="2042"/>
                </a:cxn>
                <a:cxn ang="0">
                  <a:pos x="1225" y="1907"/>
                </a:cxn>
                <a:cxn ang="0">
                  <a:pos x="1155" y="1962"/>
                </a:cxn>
                <a:cxn ang="0">
                  <a:pos x="1135" y="2037"/>
                </a:cxn>
                <a:cxn ang="0">
                  <a:pos x="975" y="2142"/>
                </a:cxn>
                <a:cxn ang="0">
                  <a:pos x="795" y="2067"/>
                </a:cxn>
                <a:cxn ang="0">
                  <a:pos x="585" y="2237"/>
                </a:cxn>
              </a:cxnLst>
              <a:rect l="0" t="0" r="r" b="b"/>
              <a:pathLst>
                <a:path w="2611" h="2237">
                  <a:moveTo>
                    <a:pt x="585" y="2237"/>
                  </a:moveTo>
                  <a:lnTo>
                    <a:pt x="585" y="1852"/>
                  </a:lnTo>
                  <a:lnTo>
                    <a:pt x="340" y="1887"/>
                  </a:lnTo>
                  <a:lnTo>
                    <a:pt x="175" y="1967"/>
                  </a:lnTo>
                  <a:lnTo>
                    <a:pt x="0" y="1937"/>
                  </a:lnTo>
                  <a:lnTo>
                    <a:pt x="206" y="1773"/>
                  </a:lnTo>
                  <a:lnTo>
                    <a:pt x="180" y="1557"/>
                  </a:lnTo>
                  <a:lnTo>
                    <a:pt x="206" y="1407"/>
                  </a:lnTo>
                  <a:lnTo>
                    <a:pt x="130" y="1172"/>
                  </a:lnTo>
                  <a:lnTo>
                    <a:pt x="358" y="1068"/>
                  </a:lnTo>
                  <a:lnTo>
                    <a:pt x="490" y="911"/>
                  </a:lnTo>
                  <a:lnTo>
                    <a:pt x="811" y="722"/>
                  </a:lnTo>
                  <a:lnTo>
                    <a:pt x="1024" y="732"/>
                  </a:lnTo>
                  <a:lnTo>
                    <a:pt x="1300" y="626"/>
                  </a:lnTo>
                  <a:lnTo>
                    <a:pt x="1396" y="476"/>
                  </a:lnTo>
                  <a:lnTo>
                    <a:pt x="1351" y="296"/>
                  </a:lnTo>
                  <a:lnTo>
                    <a:pt x="1486" y="221"/>
                  </a:lnTo>
                  <a:lnTo>
                    <a:pt x="1576" y="106"/>
                  </a:lnTo>
                  <a:lnTo>
                    <a:pt x="1726" y="87"/>
                  </a:lnTo>
                  <a:lnTo>
                    <a:pt x="1990" y="116"/>
                  </a:lnTo>
                  <a:lnTo>
                    <a:pt x="2156" y="0"/>
                  </a:lnTo>
                  <a:lnTo>
                    <a:pt x="2266" y="176"/>
                  </a:lnTo>
                  <a:lnTo>
                    <a:pt x="2146" y="279"/>
                  </a:lnTo>
                  <a:lnTo>
                    <a:pt x="2116" y="387"/>
                  </a:lnTo>
                  <a:lnTo>
                    <a:pt x="2171" y="491"/>
                  </a:lnTo>
                  <a:lnTo>
                    <a:pt x="2297" y="407"/>
                  </a:lnTo>
                  <a:lnTo>
                    <a:pt x="2365" y="431"/>
                  </a:lnTo>
                  <a:lnTo>
                    <a:pt x="2312" y="539"/>
                  </a:lnTo>
                  <a:lnTo>
                    <a:pt x="2416" y="826"/>
                  </a:lnTo>
                  <a:lnTo>
                    <a:pt x="2561" y="927"/>
                  </a:lnTo>
                  <a:lnTo>
                    <a:pt x="2611" y="1017"/>
                  </a:lnTo>
                  <a:lnTo>
                    <a:pt x="2522" y="1113"/>
                  </a:lnTo>
                  <a:lnTo>
                    <a:pt x="2426" y="1187"/>
                  </a:lnTo>
                  <a:lnTo>
                    <a:pt x="2366" y="1382"/>
                  </a:lnTo>
                  <a:lnTo>
                    <a:pt x="2201" y="1622"/>
                  </a:lnTo>
                  <a:lnTo>
                    <a:pt x="2096" y="1872"/>
                  </a:lnTo>
                  <a:lnTo>
                    <a:pt x="1961" y="1962"/>
                  </a:lnTo>
                  <a:lnTo>
                    <a:pt x="1916" y="2147"/>
                  </a:lnTo>
                  <a:lnTo>
                    <a:pt x="1736" y="2097"/>
                  </a:lnTo>
                  <a:lnTo>
                    <a:pt x="1591" y="2177"/>
                  </a:lnTo>
                  <a:lnTo>
                    <a:pt x="1501" y="2132"/>
                  </a:lnTo>
                  <a:lnTo>
                    <a:pt x="1516" y="2027"/>
                  </a:lnTo>
                  <a:lnTo>
                    <a:pt x="1451" y="1992"/>
                  </a:lnTo>
                  <a:lnTo>
                    <a:pt x="1346" y="2042"/>
                  </a:lnTo>
                  <a:lnTo>
                    <a:pt x="1225" y="1907"/>
                  </a:lnTo>
                  <a:lnTo>
                    <a:pt x="1155" y="1962"/>
                  </a:lnTo>
                  <a:lnTo>
                    <a:pt x="1135" y="2037"/>
                  </a:lnTo>
                  <a:lnTo>
                    <a:pt x="975" y="2142"/>
                  </a:lnTo>
                  <a:lnTo>
                    <a:pt x="795" y="2067"/>
                  </a:lnTo>
                  <a:lnTo>
                    <a:pt x="585" y="2237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Freeform 417"/>
            <p:cNvSpPr>
              <a:spLocks/>
            </p:cNvSpPr>
            <p:nvPr/>
          </p:nvSpPr>
          <p:spPr bwMode="auto">
            <a:xfrm>
              <a:off x="4380963" y="2669402"/>
              <a:ext cx="289444" cy="376675"/>
            </a:xfrm>
            <a:custGeom>
              <a:avLst/>
              <a:gdLst/>
              <a:ahLst/>
              <a:cxnLst>
                <a:cxn ang="0">
                  <a:pos x="96" y="1425"/>
                </a:cxn>
                <a:cxn ang="0">
                  <a:pos x="391" y="1245"/>
                </a:cxn>
                <a:cxn ang="0">
                  <a:pos x="681" y="1185"/>
                </a:cxn>
                <a:cxn ang="0">
                  <a:pos x="781" y="1110"/>
                </a:cxn>
                <a:cxn ang="0">
                  <a:pos x="816" y="1195"/>
                </a:cxn>
                <a:cxn ang="0">
                  <a:pos x="876" y="1350"/>
                </a:cxn>
                <a:cxn ang="0">
                  <a:pos x="951" y="1185"/>
                </a:cxn>
                <a:cxn ang="0">
                  <a:pos x="891" y="930"/>
                </a:cxn>
                <a:cxn ang="0">
                  <a:pos x="846" y="775"/>
                </a:cxn>
                <a:cxn ang="0">
                  <a:pos x="886" y="685"/>
                </a:cxn>
                <a:cxn ang="0">
                  <a:pos x="931" y="775"/>
                </a:cxn>
                <a:cxn ang="0">
                  <a:pos x="991" y="760"/>
                </a:cxn>
                <a:cxn ang="0">
                  <a:pos x="991" y="670"/>
                </a:cxn>
                <a:cxn ang="0">
                  <a:pos x="946" y="565"/>
                </a:cxn>
                <a:cxn ang="0">
                  <a:pos x="1096" y="570"/>
                </a:cxn>
                <a:cxn ang="0">
                  <a:pos x="1081" y="420"/>
                </a:cxn>
                <a:cxn ang="0">
                  <a:pos x="961" y="450"/>
                </a:cxn>
                <a:cxn ang="0">
                  <a:pos x="736" y="295"/>
                </a:cxn>
                <a:cxn ang="0">
                  <a:pos x="606" y="0"/>
                </a:cxn>
                <a:cxn ang="0">
                  <a:pos x="511" y="75"/>
                </a:cxn>
                <a:cxn ang="0">
                  <a:pos x="451" y="268"/>
                </a:cxn>
                <a:cxn ang="0">
                  <a:pos x="286" y="511"/>
                </a:cxn>
                <a:cxn ang="0">
                  <a:pos x="181" y="762"/>
                </a:cxn>
                <a:cxn ang="0">
                  <a:pos x="45" y="850"/>
                </a:cxn>
                <a:cxn ang="0">
                  <a:pos x="0" y="1033"/>
                </a:cxn>
                <a:cxn ang="0">
                  <a:pos x="111" y="1180"/>
                </a:cxn>
                <a:cxn ang="0">
                  <a:pos x="96" y="1425"/>
                </a:cxn>
              </a:cxnLst>
              <a:rect l="0" t="0" r="r" b="b"/>
              <a:pathLst>
                <a:path w="1096" h="1425">
                  <a:moveTo>
                    <a:pt x="96" y="1425"/>
                  </a:moveTo>
                  <a:lnTo>
                    <a:pt x="391" y="1245"/>
                  </a:lnTo>
                  <a:lnTo>
                    <a:pt x="681" y="1185"/>
                  </a:lnTo>
                  <a:lnTo>
                    <a:pt x="781" y="1110"/>
                  </a:lnTo>
                  <a:lnTo>
                    <a:pt x="816" y="1195"/>
                  </a:lnTo>
                  <a:lnTo>
                    <a:pt x="876" y="1350"/>
                  </a:lnTo>
                  <a:lnTo>
                    <a:pt x="951" y="1185"/>
                  </a:lnTo>
                  <a:lnTo>
                    <a:pt x="891" y="930"/>
                  </a:lnTo>
                  <a:lnTo>
                    <a:pt x="846" y="775"/>
                  </a:lnTo>
                  <a:lnTo>
                    <a:pt x="886" y="685"/>
                  </a:lnTo>
                  <a:lnTo>
                    <a:pt x="931" y="775"/>
                  </a:lnTo>
                  <a:lnTo>
                    <a:pt x="991" y="760"/>
                  </a:lnTo>
                  <a:lnTo>
                    <a:pt x="991" y="670"/>
                  </a:lnTo>
                  <a:lnTo>
                    <a:pt x="946" y="565"/>
                  </a:lnTo>
                  <a:lnTo>
                    <a:pt x="1096" y="570"/>
                  </a:lnTo>
                  <a:lnTo>
                    <a:pt x="1081" y="420"/>
                  </a:lnTo>
                  <a:lnTo>
                    <a:pt x="961" y="450"/>
                  </a:lnTo>
                  <a:lnTo>
                    <a:pt x="736" y="295"/>
                  </a:lnTo>
                  <a:lnTo>
                    <a:pt x="606" y="0"/>
                  </a:lnTo>
                  <a:lnTo>
                    <a:pt x="511" y="75"/>
                  </a:lnTo>
                  <a:lnTo>
                    <a:pt x="451" y="268"/>
                  </a:lnTo>
                  <a:lnTo>
                    <a:pt x="286" y="511"/>
                  </a:lnTo>
                  <a:lnTo>
                    <a:pt x="181" y="762"/>
                  </a:lnTo>
                  <a:lnTo>
                    <a:pt x="45" y="850"/>
                  </a:lnTo>
                  <a:lnTo>
                    <a:pt x="0" y="1033"/>
                  </a:lnTo>
                  <a:lnTo>
                    <a:pt x="111" y="1180"/>
                  </a:lnTo>
                  <a:lnTo>
                    <a:pt x="96" y="142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2" name="Freeform 418"/>
            <p:cNvSpPr>
              <a:spLocks/>
            </p:cNvSpPr>
            <p:nvPr/>
          </p:nvSpPr>
          <p:spPr bwMode="auto">
            <a:xfrm>
              <a:off x="5261192" y="2342951"/>
              <a:ext cx="338346" cy="103090"/>
            </a:xfrm>
            <a:custGeom>
              <a:avLst/>
              <a:gdLst/>
              <a:ahLst/>
              <a:cxnLst>
                <a:cxn ang="0">
                  <a:pos x="110" y="290"/>
                </a:cxn>
                <a:cxn ang="0">
                  <a:pos x="260" y="270"/>
                </a:cxn>
                <a:cxn ang="0">
                  <a:pos x="365" y="215"/>
                </a:cxn>
                <a:cxn ang="0">
                  <a:pos x="465" y="300"/>
                </a:cxn>
                <a:cxn ang="0">
                  <a:pos x="590" y="255"/>
                </a:cxn>
                <a:cxn ang="0">
                  <a:pos x="1095" y="255"/>
                </a:cxn>
                <a:cxn ang="0">
                  <a:pos x="1205" y="390"/>
                </a:cxn>
                <a:cxn ang="0">
                  <a:pos x="1278" y="370"/>
                </a:cxn>
                <a:cxn ang="0">
                  <a:pos x="1248" y="331"/>
                </a:cxn>
                <a:cxn ang="0">
                  <a:pos x="1208" y="303"/>
                </a:cxn>
                <a:cxn ang="0">
                  <a:pos x="1170" y="256"/>
                </a:cxn>
                <a:cxn ang="0">
                  <a:pos x="1149" y="207"/>
                </a:cxn>
                <a:cxn ang="0">
                  <a:pos x="1157" y="171"/>
                </a:cxn>
                <a:cxn ang="0">
                  <a:pos x="1118" y="127"/>
                </a:cxn>
                <a:cxn ang="0">
                  <a:pos x="1107" y="87"/>
                </a:cxn>
                <a:cxn ang="0">
                  <a:pos x="1143" y="48"/>
                </a:cxn>
                <a:cxn ang="0">
                  <a:pos x="1065" y="35"/>
                </a:cxn>
                <a:cxn ang="0">
                  <a:pos x="980" y="125"/>
                </a:cxn>
                <a:cxn ang="0">
                  <a:pos x="800" y="0"/>
                </a:cxn>
                <a:cxn ang="0">
                  <a:pos x="605" y="15"/>
                </a:cxn>
                <a:cxn ang="0">
                  <a:pos x="525" y="60"/>
                </a:cxn>
                <a:cxn ang="0">
                  <a:pos x="345" y="45"/>
                </a:cxn>
                <a:cxn ang="0">
                  <a:pos x="60" y="0"/>
                </a:cxn>
                <a:cxn ang="0">
                  <a:pos x="0" y="80"/>
                </a:cxn>
                <a:cxn ang="0">
                  <a:pos x="110" y="290"/>
                </a:cxn>
              </a:cxnLst>
              <a:rect l="0" t="0" r="r" b="b"/>
              <a:pathLst>
                <a:path w="1278" h="390">
                  <a:moveTo>
                    <a:pt x="110" y="290"/>
                  </a:moveTo>
                  <a:lnTo>
                    <a:pt x="260" y="270"/>
                  </a:lnTo>
                  <a:lnTo>
                    <a:pt x="365" y="215"/>
                  </a:lnTo>
                  <a:lnTo>
                    <a:pt x="465" y="300"/>
                  </a:lnTo>
                  <a:lnTo>
                    <a:pt x="590" y="255"/>
                  </a:lnTo>
                  <a:lnTo>
                    <a:pt x="1095" y="255"/>
                  </a:lnTo>
                  <a:lnTo>
                    <a:pt x="1205" y="390"/>
                  </a:lnTo>
                  <a:lnTo>
                    <a:pt x="1278" y="370"/>
                  </a:lnTo>
                  <a:lnTo>
                    <a:pt x="1248" y="331"/>
                  </a:lnTo>
                  <a:lnTo>
                    <a:pt x="1208" y="303"/>
                  </a:lnTo>
                  <a:lnTo>
                    <a:pt x="1170" y="256"/>
                  </a:lnTo>
                  <a:lnTo>
                    <a:pt x="1149" y="207"/>
                  </a:lnTo>
                  <a:lnTo>
                    <a:pt x="1157" y="171"/>
                  </a:lnTo>
                  <a:lnTo>
                    <a:pt x="1118" y="127"/>
                  </a:lnTo>
                  <a:lnTo>
                    <a:pt x="1107" y="87"/>
                  </a:lnTo>
                  <a:lnTo>
                    <a:pt x="1143" y="48"/>
                  </a:lnTo>
                  <a:lnTo>
                    <a:pt x="1065" y="35"/>
                  </a:lnTo>
                  <a:lnTo>
                    <a:pt x="980" y="125"/>
                  </a:lnTo>
                  <a:lnTo>
                    <a:pt x="800" y="0"/>
                  </a:lnTo>
                  <a:lnTo>
                    <a:pt x="605" y="15"/>
                  </a:lnTo>
                  <a:lnTo>
                    <a:pt x="525" y="60"/>
                  </a:lnTo>
                  <a:lnTo>
                    <a:pt x="345" y="45"/>
                  </a:lnTo>
                  <a:lnTo>
                    <a:pt x="60" y="0"/>
                  </a:lnTo>
                  <a:lnTo>
                    <a:pt x="0" y="80"/>
                  </a:lnTo>
                  <a:lnTo>
                    <a:pt x="110" y="29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3" name="Freeform 419"/>
            <p:cNvSpPr>
              <a:spLocks/>
            </p:cNvSpPr>
            <p:nvPr/>
          </p:nvSpPr>
          <p:spPr bwMode="auto">
            <a:xfrm>
              <a:off x="5060298" y="2299336"/>
              <a:ext cx="545847" cy="602679"/>
            </a:xfrm>
            <a:custGeom>
              <a:avLst/>
              <a:gdLst/>
              <a:ahLst/>
              <a:cxnLst>
                <a:cxn ang="0">
                  <a:pos x="1900" y="1141"/>
                </a:cxn>
                <a:cxn ang="0">
                  <a:pos x="1575" y="1381"/>
                </a:cxn>
                <a:cxn ang="0">
                  <a:pos x="1230" y="1506"/>
                </a:cxn>
                <a:cxn ang="0">
                  <a:pos x="960" y="1576"/>
                </a:cxn>
                <a:cxn ang="0">
                  <a:pos x="1000" y="1716"/>
                </a:cxn>
                <a:cxn ang="0">
                  <a:pos x="1165" y="1806"/>
                </a:cxn>
                <a:cxn ang="0">
                  <a:pos x="1290" y="2061"/>
                </a:cxn>
                <a:cxn ang="0">
                  <a:pos x="1410" y="2281"/>
                </a:cxn>
                <a:cxn ang="0">
                  <a:pos x="1125" y="2151"/>
                </a:cxn>
                <a:cxn ang="0">
                  <a:pos x="975" y="1906"/>
                </a:cxn>
                <a:cxn ang="0">
                  <a:pos x="630" y="1771"/>
                </a:cxn>
                <a:cxn ang="0">
                  <a:pos x="300" y="1656"/>
                </a:cxn>
                <a:cxn ang="0">
                  <a:pos x="190" y="1596"/>
                </a:cxn>
                <a:cxn ang="0">
                  <a:pos x="0" y="1401"/>
                </a:cxn>
                <a:cxn ang="0">
                  <a:pos x="40" y="1171"/>
                </a:cxn>
                <a:cxn ang="0">
                  <a:pos x="180" y="1146"/>
                </a:cxn>
                <a:cxn ang="0">
                  <a:pos x="160" y="945"/>
                </a:cxn>
                <a:cxn ang="0">
                  <a:pos x="210" y="650"/>
                </a:cxn>
                <a:cxn ang="0">
                  <a:pos x="295" y="425"/>
                </a:cxn>
                <a:cxn ang="0">
                  <a:pos x="435" y="230"/>
                </a:cxn>
                <a:cxn ang="0">
                  <a:pos x="595" y="300"/>
                </a:cxn>
                <a:cxn ang="0">
                  <a:pos x="705" y="20"/>
                </a:cxn>
                <a:cxn ang="0">
                  <a:pos x="900" y="65"/>
                </a:cxn>
                <a:cxn ang="0">
                  <a:pos x="1060" y="170"/>
                </a:cxn>
                <a:cxn ang="0">
                  <a:pos x="1285" y="223"/>
                </a:cxn>
                <a:cxn ang="0">
                  <a:pos x="820" y="165"/>
                </a:cxn>
                <a:cxn ang="0">
                  <a:pos x="870" y="454"/>
                </a:cxn>
                <a:cxn ang="0">
                  <a:pos x="585" y="390"/>
                </a:cxn>
                <a:cxn ang="0">
                  <a:pos x="360" y="560"/>
                </a:cxn>
                <a:cxn ang="0">
                  <a:pos x="285" y="830"/>
                </a:cxn>
                <a:cxn ang="0">
                  <a:pos x="420" y="1171"/>
                </a:cxn>
                <a:cxn ang="0">
                  <a:pos x="570" y="1221"/>
                </a:cxn>
                <a:cxn ang="0">
                  <a:pos x="730" y="1416"/>
                </a:cxn>
                <a:cxn ang="0">
                  <a:pos x="940" y="1236"/>
                </a:cxn>
                <a:cxn ang="0">
                  <a:pos x="1150" y="1171"/>
                </a:cxn>
                <a:cxn ang="0">
                  <a:pos x="1365" y="1176"/>
                </a:cxn>
                <a:cxn ang="0">
                  <a:pos x="1770" y="1055"/>
                </a:cxn>
                <a:cxn ang="0">
                  <a:pos x="1975" y="990"/>
                </a:cxn>
                <a:cxn ang="0">
                  <a:pos x="1995" y="1236"/>
                </a:cxn>
              </a:cxnLst>
              <a:rect l="0" t="0" r="r" b="b"/>
              <a:pathLst>
                <a:path w="2065" h="2281">
                  <a:moveTo>
                    <a:pt x="1995" y="1236"/>
                  </a:moveTo>
                  <a:lnTo>
                    <a:pt x="1900" y="1141"/>
                  </a:lnTo>
                  <a:lnTo>
                    <a:pt x="1755" y="1125"/>
                  </a:lnTo>
                  <a:lnTo>
                    <a:pt x="1575" y="1381"/>
                  </a:lnTo>
                  <a:lnTo>
                    <a:pt x="1360" y="1506"/>
                  </a:lnTo>
                  <a:lnTo>
                    <a:pt x="1230" y="1506"/>
                  </a:lnTo>
                  <a:lnTo>
                    <a:pt x="1110" y="1666"/>
                  </a:lnTo>
                  <a:lnTo>
                    <a:pt x="960" y="1576"/>
                  </a:lnTo>
                  <a:lnTo>
                    <a:pt x="930" y="1651"/>
                  </a:lnTo>
                  <a:lnTo>
                    <a:pt x="1000" y="1716"/>
                  </a:lnTo>
                  <a:lnTo>
                    <a:pt x="1075" y="1776"/>
                  </a:lnTo>
                  <a:lnTo>
                    <a:pt x="1165" y="1806"/>
                  </a:lnTo>
                  <a:lnTo>
                    <a:pt x="1240" y="1951"/>
                  </a:lnTo>
                  <a:lnTo>
                    <a:pt x="1290" y="2061"/>
                  </a:lnTo>
                  <a:lnTo>
                    <a:pt x="1470" y="2191"/>
                  </a:lnTo>
                  <a:lnTo>
                    <a:pt x="1410" y="2281"/>
                  </a:lnTo>
                  <a:lnTo>
                    <a:pt x="1285" y="2181"/>
                  </a:lnTo>
                  <a:lnTo>
                    <a:pt x="1125" y="2151"/>
                  </a:lnTo>
                  <a:lnTo>
                    <a:pt x="1155" y="2046"/>
                  </a:lnTo>
                  <a:lnTo>
                    <a:pt x="975" y="1906"/>
                  </a:lnTo>
                  <a:lnTo>
                    <a:pt x="865" y="1891"/>
                  </a:lnTo>
                  <a:lnTo>
                    <a:pt x="630" y="1771"/>
                  </a:lnTo>
                  <a:lnTo>
                    <a:pt x="480" y="1651"/>
                  </a:lnTo>
                  <a:lnTo>
                    <a:pt x="300" y="1656"/>
                  </a:lnTo>
                  <a:lnTo>
                    <a:pt x="220" y="1711"/>
                  </a:lnTo>
                  <a:lnTo>
                    <a:pt x="190" y="1596"/>
                  </a:lnTo>
                  <a:lnTo>
                    <a:pt x="130" y="1461"/>
                  </a:lnTo>
                  <a:lnTo>
                    <a:pt x="0" y="1401"/>
                  </a:lnTo>
                  <a:lnTo>
                    <a:pt x="25" y="1281"/>
                  </a:lnTo>
                  <a:lnTo>
                    <a:pt x="40" y="1171"/>
                  </a:lnTo>
                  <a:lnTo>
                    <a:pt x="120" y="1055"/>
                  </a:lnTo>
                  <a:lnTo>
                    <a:pt x="180" y="1146"/>
                  </a:lnTo>
                  <a:lnTo>
                    <a:pt x="225" y="1080"/>
                  </a:lnTo>
                  <a:lnTo>
                    <a:pt x="160" y="945"/>
                  </a:lnTo>
                  <a:lnTo>
                    <a:pt x="180" y="780"/>
                  </a:lnTo>
                  <a:lnTo>
                    <a:pt x="210" y="650"/>
                  </a:lnTo>
                  <a:lnTo>
                    <a:pt x="180" y="545"/>
                  </a:lnTo>
                  <a:lnTo>
                    <a:pt x="295" y="425"/>
                  </a:lnTo>
                  <a:lnTo>
                    <a:pt x="325" y="335"/>
                  </a:lnTo>
                  <a:lnTo>
                    <a:pt x="435" y="230"/>
                  </a:lnTo>
                  <a:lnTo>
                    <a:pt x="495" y="305"/>
                  </a:lnTo>
                  <a:lnTo>
                    <a:pt x="595" y="300"/>
                  </a:lnTo>
                  <a:lnTo>
                    <a:pt x="670" y="155"/>
                  </a:lnTo>
                  <a:lnTo>
                    <a:pt x="705" y="20"/>
                  </a:lnTo>
                  <a:lnTo>
                    <a:pt x="820" y="0"/>
                  </a:lnTo>
                  <a:lnTo>
                    <a:pt x="900" y="65"/>
                  </a:lnTo>
                  <a:lnTo>
                    <a:pt x="1000" y="65"/>
                  </a:lnTo>
                  <a:lnTo>
                    <a:pt x="1060" y="170"/>
                  </a:lnTo>
                  <a:lnTo>
                    <a:pt x="1260" y="105"/>
                  </a:lnTo>
                  <a:lnTo>
                    <a:pt x="1285" y="223"/>
                  </a:lnTo>
                  <a:lnTo>
                    <a:pt x="1104" y="210"/>
                  </a:lnTo>
                  <a:lnTo>
                    <a:pt x="820" y="165"/>
                  </a:lnTo>
                  <a:lnTo>
                    <a:pt x="760" y="245"/>
                  </a:lnTo>
                  <a:lnTo>
                    <a:pt x="870" y="454"/>
                  </a:lnTo>
                  <a:lnTo>
                    <a:pt x="765" y="465"/>
                  </a:lnTo>
                  <a:lnTo>
                    <a:pt x="585" y="390"/>
                  </a:lnTo>
                  <a:lnTo>
                    <a:pt x="445" y="455"/>
                  </a:lnTo>
                  <a:lnTo>
                    <a:pt x="360" y="560"/>
                  </a:lnTo>
                  <a:lnTo>
                    <a:pt x="310" y="680"/>
                  </a:lnTo>
                  <a:lnTo>
                    <a:pt x="285" y="830"/>
                  </a:lnTo>
                  <a:lnTo>
                    <a:pt x="330" y="1020"/>
                  </a:lnTo>
                  <a:lnTo>
                    <a:pt x="420" y="1171"/>
                  </a:lnTo>
                  <a:lnTo>
                    <a:pt x="495" y="1171"/>
                  </a:lnTo>
                  <a:lnTo>
                    <a:pt x="570" y="1221"/>
                  </a:lnTo>
                  <a:lnTo>
                    <a:pt x="600" y="1386"/>
                  </a:lnTo>
                  <a:lnTo>
                    <a:pt x="730" y="1416"/>
                  </a:lnTo>
                  <a:lnTo>
                    <a:pt x="840" y="1401"/>
                  </a:lnTo>
                  <a:lnTo>
                    <a:pt x="940" y="1236"/>
                  </a:lnTo>
                  <a:lnTo>
                    <a:pt x="1060" y="1110"/>
                  </a:lnTo>
                  <a:lnTo>
                    <a:pt x="1150" y="1171"/>
                  </a:lnTo>
                  <a:lnTo>
                    <a:pt x="1255" y="1191"/>
                  </a:lnTo>
                  <a:lnTo>
                    <a:pt x="1365" y="1176"/>
                  </a:lnTo>
                  <a:lnTo>
                    <a:pt x="1405" y="1085"/>
                  </a:lnTo>
                  <a:lnTo>
                    <a:pt x="1770" y="1055"/>
                  </a:lnTo>
                  <a:lnTo>
                    <a:pt x="1875" y="975"/>
                  </a:lnTo>
                  <a:lnTo>
                    <a:pt x="1975" y="990"/>
                  </a:lnTo>
                  <a:lnTo>
                    <a:pt x="2065" y="1055"/>
                  </a:lnTo>
                  <a:lnTo>
                    <a:pt x="1995" y="123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4" name="Freeform 420"/>
            <p:cNvSpPr>
              <a:spLocks/>
            </p:cNvSpPr>
            <p:nvPr/>
          </p:nvSpPr>
          <p:spPr bwMode="auto">
            <a:xfrm>
              <a:off x="5261192" y="2867652"/>
              <a:ext cx="266976" cy="265655"/>
            </a:xfrm>
            <a:custGeom>
              <a:avLst/>
              <a:gdLst/>
              <a:ahLst/>
              <a:cxnLst>
                <a:cxn ang="0">
                  <a:pos x="561" y="989"/>
                </a:cxn>
                <a:cxn ang="0">
                  <a:pos x="456" y="1004"/>
                </a:cxn>
                <a:cxn ang="0">
                  <a:pos x="301" y="939"/>
                </a:cxn>
                <a:cxn ang="0">
                  <a:pos x="271" y="789"/>
                </a:cxn>
                <a:cxn ang="0">
                  <a:pos x="366" y="624"/>
                </a:cxn>
                <a:cxn ang="0">
                  <a:pos x="231" y="549"/>
                </a:cxn>
                <a:cxn ang="0">
                  <a:pos x="0" y="326"/>
                </a:cxn>
                <a:cxn ang="0">
                  <a:pos x="366" y="0"/>
                </a:cxn>
                <a:cxn ang="0">
                  <a:pos x="528" y="30"/>
                </a:cxn>
                <a:cxn ang="0">
                  <a:pos x="654" y="131"/>
                </a:cxn>
                <a:cxn ang="0">
                  <a:pos x="681" y="264"/>
                </a:cxn>
                <a:cxn ang="0">
                  <a:pos x="661" y="389"/>
                </a:cxn>
                <a:cxn ang="0">
                  <a:pos x="816" y="509"/>
                </a:cxn>
                <a:cxn ang="0">
                  <a:pos x="901" y="624"/>
                </a:cxn>
                <a:cxn ang="0">
                  <a:pos x="1011" y="699"/>
                </a:cxn>
                <a:cxn ang="0">
                  <a:pos x="961" y="779"/>
                </a:cxn>
                <a:cxn ang="0">
                  <a:pos x="841" y="774"/>
                </a:cxn>
                <a:cxn ang="0">
                  <a:pos x="621" y="809"/>
                </a:cxn>
                <a:cxn ang="0">
                  <a:pos x="561" y="899"/>
                </a:cxn>
                <a:cxn ang="0">
                  <a:pos x="561" y="989"/>
                </a:cxn>
              </a:cxnLst>
              <a:rect l="0" t="0" r="r" b="b"/>
              <a:pathLst>
                <a:path w="1011" h="1004">
                  <a:moveTo>
                    <a:pt x="561" y="989"/>
                  </a:moveTo>
                  <a:lnTo>
                    <a:pt x="456" y="1004"/>
                  </a:lnTo>
                  <a:lnTo>
                    <a:pt x="301" y="939"/>
                  </a:lnTo>
                  <a:lnTo>
                    <a:pt x="271" y="789"/>
                  </a:lnTo>
                  <a:lnTo>
                    <a:pt x="366" y="624"/>
                  </a:lnTo>
                  <a:lnTo>
                    <a:pt x="231" y="549"/>
                  </a:lnTo>
                  <a:lnTo>
                    <a:pt x="0" y="326"/>
                  </a:lnTo>
                  <a:lnTo>
                    <a:pt x="366" y="0"/>
                  </a:lnTo>
                  <a:lnTo>
                    <a:pt x="528" y="30"/>
                  </a:lnTo>
                  <a:lnTo>
                    <a:pt x="654" y="131"/>
                  </a:lnTo>
                  <a:lnTo>
                    <a:pt x="681" y="264"/>
                  </a:lnTo>
                  <a:lnTo>
                    <a:pt x="661" y="389"/>
                  </a:lnTo>
                  <a:lnTo>
                    <a:pt x="816" y="509"/>
                  </a:lnTo>
                  <a:lnTo>
                    <a:pt x="901" y="624"/>
                  </a:lnTo>
                  <a:lnTo>
                    <a:pt x="1011" y="699"/>
                  </a:lnTo>
                  <a:lnTo>
                    <a:pt x="961" y="779"/>
                  </a:lnTo>
                  <a:lnTo>
                    <a:pt x="841" y="774"/>
                  </a:lnTo>
                  <a:lnTo>
                    <a:pt x="621" y="809"/>
                  </a:lnTo>
                  <a:lnTo>
                    <a:pt x="561" y="899"/>
                  </a:lnTo>
                  <a:lnTo>
                    <a:pt x="561" y="98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5" name="Freeform 421"/>
            <p:cNvSpPr>
              <a:spLocks/>
            </p:cNvSpPr>
            <p:nvPr/>
          </p:nvSpPr>
          <p:spPr bwMode="auto">
            <a:xfrm>
              <a:off x="3906484" y="3405570"/>
              <a:ext cx="498267" cy="239222"/>
            </a:xfrm>
            <a:custGeom>
              <a:avLst/>
              <a:gdLst/>
              <a:ahLst/>
              <a:cxnLst>
                <a:cxn ang="0">
                  <a:pos x="1772" y="815"/>
                </a:cxn>
                <a:cxn ang="0">
                  <a:pos x="1887" y="765"/>
                </a:cxn>
                <a:cxn ang="0">
                  <a:pos x="1802" y="650"/>
                </a:cxn>
                <a:cxn ang="0">
                  <a:pos x="1812" y="515"/>
                </a:cxn>
                <a:cxn ang="0">
                  <a:pos x="1617" y="425"/>
                </a:cxn>
                <a:cxn ang="0">
                  <a:pos x="1161" y="450"/>
                </a:cxn>
                <a:cxn ang="0">
                  <a:pos x="1021" y="365"/>
                </a:cxn>
                <a:cxn ang="0">
                  <a:pos x="871" y="155"/>
                </a:cxn>
                <a:cxn ang="0">
                  <a:pos x="856" y="45"/>
                </a:cxn>
                <a:cxn ang="0">
                  <a:pos x="676" y="30"/>
                </a:cxn>
                <a:cxn ang="0">
                  <a:pos x="481" y="0"/>
                </a:cxn>
                <a:cxn ang="0">
                  <a:pos x="341" y="14"/>
                </a:cxn>
                <a:cxn ang="0">
                  <a:pos x="371" y="104"/>
                </a:cxn>
                <a:cxn ang="0">
                  <a:pos x="294" y="182"/>
                </a:cxn>
                <a:cxn ang="0">
                  <a:pos x="158" y="195"/>
                </a:cxn>
                <a:cxn ang="0">
                  <a:pos x="101" y="255"/>
                </a:cxn>
                <a:cxn ang="0">
                  <a:pos x="151" y="375"/>
                </a:cxn>
                <a:cxn ang="0">
                  <a:pos x="191" y="510"/>
                </a:cxn>
                <a:cxn ang="0">
                  <a:pos x="76" y="570"/>
                </a:cxn>
                <a:cxn ang="0">
                  <a:pos x="0" y="675"/>
                </a:cxn>
                <a:cxn ang="0">
                  <a:pos x="556" y="720"/>
                </a:cxn>
                <a:cxn ang="0">
                  <a:pos x="1001" y="815"/>
                </a:cxn>
                <a:cxn ang="0">
                  <a:pos x="1106" y="725"/>
                </a:cxn>
                <a:cxn ang="0">
                  <a:pos x="1307" y="735"/>
                </a:cxn>
                <a:cxn ang="0">
                  <a:pos x="1467" y="870"/>
                </a:cxn>
                <a:cxn ang="0">
                  <a:pos x="1772" y="905"/>
                </a:cxn>
                <a:cxn ang="0">
                  <a:pos x="1772" y="815"/>
                </a:cxn>
              </a:cxnLst>
              <a:rect l="0" t="0" r="r" b="b"/>
              <a:pathLst>
                <a:path w="1887" h="905">
                  <a:moveTo>
                    <a:pt x="1772" y="815"/>
                  </a:moveTo>
                  <a:lnTo>
                    <a:pt x="1887" y="765"/>
                  </a:lnTo>
                  <a:lnTo>
                    <a:pt x="1802" y="650"/>
                  </a:lnTo>
                  <a:lnTo>
                    <a:pt x="1812" y="515"/>
                  </a:lnTo>
                  <a:lnTo>
                    <a:pt x="1617" y="425"/>
                  </a:lnTo>
                  <a:lnTo>
                    <a:pt x="1161" y="450"/>
                  </a:lnTo>
                  <a:lnTo>
                    <a:pt x="1021" y="365"/>
                  </a:lnTo>
                  <a:lnTo>
                    <a:pt x="871" y="155"/>
                  </a:lnTo>
                  <a:lnTo>
                    <a:pt x="856" y="45"/>
                  </a:lnTo>
                  <a:lnTo>
                    <a:pt x="676" y="30"/>
                  </a:lnTo>
                  <a:lnTo>
                    <a:pt x="481" y="0"/>
                  </a:lnTo>
                  <a:lnTo>
                    <a:pt x="341" y="14"/>
                  </a:lnTo>
                  <a:lnTo>
                    <a:pt x="371" y="104"/>
                  </a:lnTo>
                  <a:lnTo>
                    <a:pt x="294" y="182"/>
                  </a:lnTo>
                  <a:lnTo>
                    <a:pt x="158" y="195"/>
                  </a:lnTo>
                  <a:lnTo>
                    <a:pt x="101" y="255"/>
                  </a:lnTo>
                  <a:lnTo>
                    <a:pt x="151" y="375"/>
                  </a:lnTo>
                  <a:lnTo>
                    <a:pt x="191" y="510"/>
                  </a:lnTo>
                  <a:lnTo>
                    <a:pt x="76" y="570"/>
                  </a:lnTo>
                  <a:lnTo>
                    <a:pt x="0" y="675"/>
                  </a:lnTo>
                  <a:lnTo>
                    <a:pt x="556" y="720"/>
                  </a:lnTo>
                  <a:lnTo>
                    <a:pt x="1001" y="815"/>
                  </a:lnTo>
                  <a:lnTo>
                    <a:pt x="1106" y="725"/>
                  </a:lnTo>
                  <a:lnTo>
                    <a:pt x="1307" y="735"/>
                  </a:lnTo>
                  <a:lnTo>
                    <a:pt x="1467" y="870"/>
                  </a:lnTo>
                  <a:lnTo>
                    <a:pt x="1772" y="905"/>
                  </a:lnTo>
                  <a:lnTo>
                    <a:pt x="1772" y="815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200" b="1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6" name="Freeform 422"/>
            <p:cNvSpPr>
              <a:spLocks/>
            </p:cNvSpPr>
            <p:nvPr/>
          </p:nvSpPr>
          <p:spPr bwMode="auto">
            <a:xfrm>
              <a:off x="4988929" y="3735986"/>
              <a:ext cx="260368" cy="130845"/>
            </a:xfrm>
            <a:custGeom>
              <a:avLst/>
              <a:gdLst/>
              <a:ahLst/>
              <a:cxnLst>
                <a:cxn ang="0">
                  <a:pos x="126" y="95"/>
                </a:cxn>
                <a:cxn ang="0">
                  <a:pos x="107" y="69"/>
                </a:cxn>
                <a:cxn ang="0">
                  <a:pos x="65" y="47"/>
                </a:cxn>
                <a:cxn ang="0">
                  <a:pos x="20" y="47"/>
                </a:cxn>
                <a:cxn ang="0">
                  <a:pos x="0" y="22"/>
                </a:cxn>
                <a:cxn ang="0">
                  <a:pos x="41" y="8"/>
                </a:cxn>
                <a:cxn ang="0">
                  <a:pos x="83" y="9"/>
                </a:cxn>
                <a:cxn ang="0">
                  <a:pos x="107" y="0"/>
                </a:cxn>
                <a:cxn ang="0">
                  <a:pos x="119" y="12"/>
                </a:cxn>
                <a:cxn ang="0">
                  <a:pos x="134" y="27"/>
                </a:cxn>
                <a:cxn ang="0">
                  <a:pos x="156" y="36"/>
                </a:cxn>
                <a:cxn ang="0">
                  <a:pos x="197" y="80"/>
                </a:cxn>
                <a:cxn ang="0">
                  <a:pos x="165" y="99"/>
                </a:cxn>
                <a:cxn ang="0">
                  <a:pos x="126" y="95"/>
                </a:cxn>
              </a:cxnLst>
              <a:rect l="0" t="0" r="r" b="b"/>
              <a:pathLst>
                <a:path w="197" h="99">
                  <a:moveTo>
                    <a:pt x="126" y="95"/>
                  </a:moveTo>
                  <a:lnTo>
                    <a:pt x="107" y="69"/>
                  </a:lnTo>
                  <a:lnTo>
                    <a:pt x="65" y="47"/>
                  </a:lnTo>
                  <a:lnTo>
                    <a:pt x="20" y="47"/>
                  </a:lnTo>
                  <a:lnTo>
                    <a:pt x="0" y="22"/>
                  </a:lnTo>
                  <a:lnTo>
                    <a:pt x="41" y="8"/>
                  </a:lnTo>
                  <a:lnTo>
                    <a:pt x="83" y="9"/>
                  </a:lnTo>
                  <a:lnTo>
                    <a:pt x="107" y="0"/>
                  </a:lnTo>
                  <a:lnTo>
                    <a:pt x="119" y="12"/>
                  </a:lnTo>
                  <a:lnTo>
                    <a:pt x="134" y="27"/>
                  </a:lnTo>
                  <a:lnTo>
                    <a:pt x="156" y="36"/>
                  </a:lnTo>
                  <a:lnTo>
                    <a:pt x="197" y="80"/>
                  </a:lnTo>
                  <a:lnTo>
                    <a:pt x="165" y="99"/>
                  </a:lnTo>
                  <a:lnTo>
                    <a:pt x="126" y="9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Freeform 423"/>
            <p:cNvSpPr>
              <a:spLocks/>
            </p:cNvSpPr>
            <p:nvPr/>
          </p:nvSpPr>
          <p:spPr bwMode="auto">
            <a:xfrm>
              <a:off x="4579212" y="3585317"/>
              <a:ext cx="107054" cy="99125"/>
            </a:xfrm>
            <a:custGeom>
              <a:avLst/>
              <a:gdLst/>
              <a:ahLst/>
              <a:cxnLst>
                <a:cxn ang="0">
                  <a:pos x="0" y="66"/>
                </a:cxn>
                <a:cxn ang="0">
                  <a:pos x="19" y="47"/>
                </a:cxn>
                <a:cxn ang="0">
                  <a:pos x="21" y="24"/>
                </a:cxn>
                <a:cxn ang="0">
                  <a:pos x="37" y="0"/>
                </a:cxn>
                <a:cxn ang="0">
                  <a:pos x="64" y="0"/>
                </a:cxn>
                <a:cxn ang="0">
                  <a:pos x="81" y="17"/>
                </a:cxn>
                <a:cxn ang="0">
                  <a:pos x="63" y="59"/>
                </a:cxn>
                <a:cxn ang="0">
                  <a:pos x="49" y="75"/>
                </a:cxn>
                <a:cxn ang="0">
                  <a:pos x="28" y="75"/>
                </a:cxn>
                <a:cxn ang="0">
                  <a:pos x="0" y="66"/>
                </a:cxn>
              </a:cxnLst>
              <a:rect l="0" t="0" r="r" b="b"/>
              <a:pathLst>
                <a:path w="81" h="75">
                  <a:moveTo>
                    <a:pt x="0" y="66"/>
                  </a:moveTo>
                  <a:lnTo>
                    <a:pt x="19" y="47"/>
                  </a:lnTo>
                  <a:lnTo>
                    <a:pt x="21" y="24"/>
                  </a:lnTo>
                  <a:lnTo>
                    <a:pt x="37" y="0"/>
                  </a:lnTo>
                  <a:lnTo>
                    <a:pt x="64" y="0"/>
                  </a:lnTo>
                  <a:lnTo>
                    <a:pt x="81" y="17"/>
                  </a:lnTo>
                  <a:lnTo>
                    <a:pt x="63" y="59"/>
                  </a:lnTo>
                  <a:lnTo>
                    <a:pt x="49" y="75"/>
                  </a:lnTo>
                  <a:lnTo>
                    <a:pt x="28" y="75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8" name="Freeform 424"/>
            <p:cNvSpPr>
              <a:spLocks/>
            </p:cNvSpPr>
            <p:nvPr/>
          </p:nvSpPr>
          <p:spPr bwMode="auto">
            <a:xfrm>
              <a:off x="4691553" y="3605141"/>
              <a:ext cx="210144" cy="99125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9" y="26"/>
                </a:cxn>
                <a:cxn ang="0">
                  <a:pos x="33" y="15"/>
                </a:cxn>
                <a:cxn ang="0">
                  <a:pos x="45" y="0"/>
                </a:cxn>
                <a:cxn ang="0">
                  <a:pos x="62" y="11"/>
                </a:cxn>
                <a:cxn ang="0">
                  <a:pos x="86" y="12"/>
                </a:cxn>
                <a:cxn ang="0">
                  <a:pos x="102" y="33"/>
                </a:cxn>
                <a:cxn ang="0">
                  <a:pos x="128" y="41"/>
                </a:cxn>
                <a:cxn ang="0">
                  <a:pos x="158" y="32"/>
                </a:cxn>
                <a:cxn ang="0">
                  <a:pos x="159" y="50"/>
                </a:cxn>
                <a:cxn ang="0">
                  <a:pos x="126" y="59"/>
                </a:cxn>
                <a:cxn ang="0">
                  <a:pos x="101" y="57"/>
                </a:cxn>
                <a:cxn ang="0">
                  <a:pos x="78" y="68"/>
                </a:cxn>
                <a:cxn ang="0">
                  <a:pos x="43" y="75"/>
                </a:cxn>
                <a:cxn ang="0">
                  <a:pos x="0" y="63"/>
                </a:cxn>
              </a:cxnLst>
              <a:rect l="0" t="0" r="r" b="b"/>
              <a:pathLst>
                <a:path w="159" h="75">
                  <a:moveTo>
                    <a:pt x="0" y="63"/>
                  </a:moveTo>
                  <a:lnTo>
                    <a:pt x="9" y="26"/>
                  </a:lnTo>
                  <a:lnTo>
                    <a:pt x="33" y="15"/>
                  </a:lnTo>
                  <a:lnTo>
                    <a:pt x="45" y="0"/>
                  </a:lnTo>
                  <a:lnTo>
                    <a:pt x="62" y="11"/>
                  </a:lnTo>
                  <a:lnTo>
                    <a:pt x="86" y="12"/>
                  </a:lnTo>
                  <a:lnTo>
                    <a:pt x="102" y="33"/>
                  </a:lnTo>
                  <a:lnTo>
                    <a:pt x="128" y="41"/>
                  </a:lnTo>
                  <a:lnTo>
                    <a:pt x="158" y="32"/>
                  </a:lnTo>
                  <a:lnTo>
                    <a:pt x="159" y="50"/>
                  </a:lnTo>
                  <a:lnTo>
                    <a:pt x="126" y="59"/>
                  </a:lnTo>
                  <a:lnTo>
                    <a:pt x="101" y="57"/>
                  </a:lnTo>
                  <a:lnTo>
                    <a:pt x="78" y="68"/>
                  </a:lnTo>
                  <a:lnTo>
                    <a:pt x="43" y="75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9" name="Freeform 425"/>
            <p:cNvSpPr>
              <a:spLocks/>
            </p:cNvSpPr>
            <p:nvPr/>
          </p:nvSpPr>
          <p:spPr bwMode="auto">
            <a:xfrm>
              <a:off x="4809182" y="3565491"/>
              <a:ext cx="206180" cy="103090"/>
            </a:xfrm>
            <a:custGeom>
              <a:avLst/>
              <a:gdLst/>
              <a:ahLst/>
              <a:cxnLst>
                <a:cxn ang="0">
                  <a:pos x="91" y="78"/>
                </a:cxn>
                <a:cxn ang="0">
                  <a:pos x="88" y="57"/>
                </a:cxn>
                <a:cxn ang="0">
                  <a:pos x="43" y="39"/>
                </a:cxn>
                <a:cxn ang="0">
                  <a:pos x="0" y="15"/>
                </a:cxn>
                <a:cxn ang="0">
                  <a:pos x="21" y="9"/>
                </a:cxn>
                <a:cxn ang="0">
                  <a:pos x="45" y="0"/>
                </a:cxn>
                <a:cxn ang="0">
                  <a:pos x="72" y="33"/>
                </a:cxn>
                <a:cxn ang="0">
                  <a:pos x="87" y="26"/>
                </a:cxn>
                <a:cxn ang="0">
                  <a:pos x="103" y="26"/>
                </a:cxn>
                <a:cxn ang="0">
                  <a:pos x="111" y="54"/>
                </a:cxn>
                <a:cxn ang="0">
                  <a:pos x="124" y="32"/>
                </a:cxn>
                <a:cxn ang="0">
                  <a:pos x="144" y="26"/>
                </a:cxn>
                <a:cxn ang="0">
                  <a:pos x="148" y="50"/>
                </a:cxn>
                <a:cxn ang="0">
                  <a:pos x="156" y="65"/>
                </a:cxn>
                <a:cxn ang="0">
                  <a:pos x="121" y="69"/>
                </a:cxn>
                <a:cxn ang="0">
                  <a:pos x="91" y="78"/>
                </a:cxn>
              </a:cxnLst>
              <a:rect l="0" t="0" r="r" b="b"/>
              <a:pathLst>
                <a:path w="156" h="78">
                  <a:moveTo>
                    <a:pt x="91" y="78"/>
                  </a:moveTo>
                  <a:lnTo>
                    <a:pt x="88" y="57"/>
                  </a:lnTo>
                  <a:lnTo>
                    <a:pt x="43" y="39"/>
                  </a:lnTo>
                  <a:lnTo>
                    <a:pt x="0" y="15"/>
                  </a:lnTo>
                  <a:lnTo>
                    <a:pt x="21" y="9"/>
                  </a:lnTo>
                  <a:lnTo>
                    <a:pt x="45" y="0"/>
                  </a:lnTo>
                  <a:lnTo>
                    <a:pt x="72" y="33"/>
                  </a:lnTo>
                  <a:lnTo>
                    <a:pt x="87" y="26"/>
                  </a:lnTo>
                  <a:lnTo>
                    <a:pt x="103" y="26"/>
                  </a:lnTo>
                  <a:lnTo>
                    <a:pt x="111" y="54"/>
                  </a:lnTo>
                  <a:lnTo>
                    <a:pt x="124" y="32"/>
                  </a:lnTo>
                  <a:lnTo>
                    <a:pt x="144" y="26"/>
                  </a:lnTo>
                  <a:lnTo>
                    <a:pt x="148" y="50"/>
                  </a:lnTo>
                  <a:lnTo>
                    <a:pt x="156" y="65"/>
                  </a:lnTo>
                  <a:lnTo>
                    <a:pt x="121" y="69"/>
                  </a:lnTo>
                  <a:lnTo>
                    <a:pt x="91" y="78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0" name="Freeform 426"/>
            <p:cNvSpPr>
              <a:spLocks/>
            </p:cNvSpPr>
            <p:nvPr/>
          </p:nvSpPr>
          <p:spPr bwMode="auto">
            <a:xfrm>
              <a:off x="5107878" y="3593247"/>
              <a:ext cx="408394" cy="89873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9" y="56"/>
                </a:cxn>
                <a:cxn ang="0">
                  <a:pos x="57" y="59"/>
                </a:cxn>
                <a:cxn ang="0">
                  <a:pos x="83" y="56"/>
                </a:cxn>
                <a:cxn ang="0">
                  <a:pos x="122" y="68"/>
                </a:cxn>
                <a:cxn ang="0">
                  <a:pos x="150" y="66"/>
                </a:cxn>
                <a:cxn ang="0">
                  <a:pos x="167" y="54"/>
                </a:cxn>
                <a:cxn ang="0">
                  <a:pos x="200" y="60"/>
                </a:cxn>
                <a:cxn ang="0">
                  <a:pos x="252" y="48"/>
                </a:cxn>
                <a:cxn ang="0">
                  <a:pos x="309" y="36"/>
                </a:cxn>
                <a:cxn ang="0">
                  <a:pos x="303" y="14"/>
                </a:cxn>
                <a:cxn ang="0">
                  <a:pos x="276" y="17"/>
                </a:cxn>
                <a:cxn ang="0">
                  <a:pos x="275" y="36"/>
                </a:cxn>
                <a:cxn ang="0">
                  <a:pos x="245" y="38"/>
                </a:cxn>
                <a:cxn ang="0">
                  <a:pos x="225" y="21"/>
                </a:cxn>
                <a:cxn ang="0">
                  <a:pos x="189" y="24"/>
                </a:cxn>
                <a:cxn ang="0">
                  <a:pos x="170" y="36"/>
                </a:cxn>
                <a:cxn ang="0">
                  <a:pos x="155" y="27"/>
                </a:cxn>
                <a:cxn ang="0">
                  <a:pos x="92" y="0"/>
                </a:cxn>
                <a:cxn ang="0">
                  <a:pos x="44" y="2"/>
                </a:cxn>
                <a:cxn ang="0">
                  <a:pos x="27" y="18"/>
                </a:cxn>
                <a:cxn ang="0">
                  <a:pos x="0" y="39"/>
                </a:cxn>
              </a:cxnLst>
              <a:rect l="0" t="0" r="r" b="b"/>
              <a:pathLst>
                <a:path w="309" h="68">
                  <a:moveTo>
                    <a:pt x="0" y="39"/>
                  </a:moveTo>
                  <a:lnTo>
                    <a:pt x="9" y="56"/>
                  </a:lnTo>
                  <a:lnTo>
                    <a:pt x="57" y="59"/>
                  </a:lnTo>
                  <a:lnTo>
                    <a:pt x="83" y="56"/>
                  </a:lnTo>
                  <a:lnTo>
                    <a:pt x="122" y="68"/>
                  </a:lnTo>
                  <a:lnTo>
                    <a:pt x="150" y="66"/>
                  </a:lnTo>
                  <a:lnTo>
                    <a:pt x="167" y="54"/>
                  </a:lnTo>
                  <a:lnTo>
                    <a:pt x="200" y="60"/>
                  </a:lnTo>
                  <a:lnTo>
                    <a:pt x="252" y="48"/>
                  </a:lnTo>
                  <a:lnTo>
                    <a:pt x="309" y="36"/>
                  </a:lnTo>
                  <a:lnTo>
                    <a:pt x="303" y="14"/>
                  </a:lnTo>
                  <a:lnTo>
                    <a:pt x="276" y="17"/>
                  </a:lnTo>
                  <a:lnTo>
                    <a:pt x="275" y="36"/>
                  </a:lnTo>
                  <a:lnTo>
                    <a:pt x="245" y="38"/>
                  </a:lnTo>
                  <a:lnTo>
                    <a:pt x="225" y="21"/>
                  </a:lnTo>
                  <a:lnTo>
                    <a:pt x="189" y="24"/>
                  </a:lnTo>
                  <a:lnTo>
                    <a:pt x="170" y="36"/>
                  </a:lnTo>
                  <a:lnTo>
                    <a:pt x="155" y="27"/>
                  </a:lnTo>
                  <a:lnTo>
                    <a:pt x="92" y="0"/>
                  </a:lnTo>
                  <a:lnTo>
                    <a:pt x="44" y="2"/>
                  </a:lnTo>
                  <a:lnTo>
                    <a:pt x="27" y="18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1" name="Freeform 427"/>
            <p:cNvSpPr>
              <a:spLocks/>
            </p:cNvSpPr>
            <p:nvPr/>
          </p:nvSpPr>
          <p:spPr bwMode="auto">
            <a:xfrm>
              <a:off x="5484553" y="3080441"/>
              <a:ext cx="83264" cy="174460"/>
            </a:xfrm>
            <a:custGeom>
              <a:avLst/>
              <a:gdLst/>
              <a:ahLst/>
              <a:cxnLst>
                <a:cxn ang="0">
                  <a:pos x="17" y="132"/>
                </a:cxn>
                <a:cxn ang="0">
                  <a:pos x="0" y="112"/>
                </a:cxn>
                <a:cxn ang="0">
                  <a:pos x="29" y="70"/>
                </a:cxn>
                <a:cxn ang="0">
                  <a:pos x="35" y="1"/>
                </a:cxn>
                <a:cxn ang="0">
                  <a:pos x="56" y="0"/>
                </a:cxn>
                <a:cxn ang="0">
                  <a:pos x="63" y="24"/>
                </a:cxn>
                <a:cxn ang="0">
                  <a:pos x="42" y="40"/>
                </a:cxn>
                <a:cxn ang="0">
                  <a:pos x="45" y="67"/>
                </a:cxn>
                <a:cxn ang="0">
                  <a:pos x="59" y="96"/>
                </a:cxn>
                <a:cxn ang="0">
                  <a:pos x="38" y="96"/>
                </a:cxn>
                <a:cxn ang="0">
                  <a:pos x="24" y="105"/>
                </a:cxn>
                <a:cxn ang="0">
                  <a:pos x="30" y="117"/>
                </a:cxn>
                <a:cxn ang="0">
                  <a:pos x="17" y="132"/>
                </a:cxn>
              </a:cxnLst>
              <a:rect l="0" t="0" r="r" b="b"/>
              <a:pathLst>
                <a:path w="63" h="132">
                  <a:moveTo>
                    <a:pt x="17" y="132"/>
                  </a:moveTo>
                  <a:lnTo>
                    <a:pt x="0" y="112"/>
                  </a:lnTo>
                  <a:lnTo>
                    <a:pt x="29" y="70"/>
                  </a:lnTo>
                  <a:lnTo>
                    <a:pt x="35" y="1"/>
                  </a:lnTo>
                  <a:lnTo>
                    <a:pt x="56" y="0"/>
                  </a:lnTo>
                  <a:lnTo>
                    <a:pt x="63" y="24"/>
                  </a:lnTo>
                  <a:lnTo>
                    <a:pt x="42" y="40"/>
                  </a:lnTo>
                  <a:lnTo>
                    <a:pt x="45" y="67"/>
                  </a:lnTo>
                  <a:lnTo>
                    <a:pt x="59" y="96"/>
                  </a:lnTo>
                  <a:lnTo>
                    <a:pt x="38" y="96"/>
                  </a:lnTo>
                  <a:lnTo>
                    <a:pt x="24" y="105"/>
                  </a:lnTo>
                  <a:lnTo>
                    <a:pt x="30" y="117"/>
                  </a:lnTo>
                  <a:lnTo>
                    <a:pt x="17" y="132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2" name="Freeform 428"/>
            <p:cNvSpPr>
              <a:spLocks/>
            </p:cNvSpPr>
            <p:nvPr/>
          </p:nvSpPr>
          <p:spPr bwMode="auto">
            <a:xfrm>
              <a:off x="5444903" y="3104230"/>
              <a:ext cx="63440" cy="95160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14" y="39"/>
                </a:cxn>
                <a:cxn ang="0">
                  <a:pos x="2" y="22"/>
                </a:cxn>
                <a:cxn ang="0">
                  <a:pos x="20" y="10"/>
                </a:cxn>
                <a:cxn ang="0">
                  <a:pos x="38" y="0"/>
                </a:cxn>
                <a:cxn ang="0">
                  <a:pos x="48" y="30"/>
                </a:cxn>
                <a:cxn ang="0">
                  <a:pos x="30" y="51"/>
                </a:cxn>
                <a:cxn ang="0">
                  <a:pos x="30" y="72"/>
                </a:cxn>
                <a:cxn ang="0">
                  <a:pos x="0" y="70"/>
                </a:cxn>
              </a:cxnLst>
              <a:rect l="0" t="0" r="r" b="b"/>
              <a:pathLst>
                <a:path w="48" h="72">
                  <a:moveTo>
                    <a:pt x="0" y="70"/>
                  </a:moveTo>
                  <a:lnTo>
                    <a:pt x="14" y="39"/>
                  </a:lnTo>
                  <a:lnTo>
                    <a:pt x="2" y="22"/>
                  </a:lnTo>
                  <a:lnTo>
                    <a:pt x="20" y="10"/>
                  </a:lnTo>
                  <a:lnTo>
                    <a:pt x="38" y="0"/>
                  </a:lnTo>
                  <a:lnTo>
                    <a:pt x="48" y="30"/>
                  </a:lnTo>
                  <a:lnTo>
                    <a:pt x="30" y="51"/>
                  </a:lnTo>
                  <a:lnTo>
                    <a:pt x="30" y="72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3" name="Freeform 429"/>
            <p:cNvSpPr>
              <a:spLocks/>
            </p:cNvSpPr>
            <p:nvPr/>
          </p:nvSpPr>
          <p:spPr bwMode="auto">
            <a:xfrm>
              <a:off x="5381463" y="3165027"/>
              <a:ext cx="34363" cy="58153"/>
            </a:xfrm>
            <a:custGeom>
              <a:avLst/>
              <a:gdLst/>
              <a:ahLst/>
              <a:cxnLst>
                <a:cxn ang="0">
                  <a:pos x="17" y="44"/>
                </a:cxn>
                <a:cxn ang="0">
                  <a:pos x="26" y="27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6" y="26"/>
                </a:cxn>
                <a:cxn ang="0">
                  <a:pos x="17" y="44"/>
                </a:cxn>
              </a:cxnLst>
              <a:rect l="0" t="0" r="r" b="b"/>
              <a:pathLst>
                <a:path w="26" h="44">
                  <a:moveTo>
                    <a:pt x="17" y="44"/>
                  </a:moveTo>
                  <a:lnTo>
                    <a:pt x="26" y="27"/>
                  </a:lnTo>
                  <a:lnTo>
                    <a:pt x="20" y="0"/>
                  </a:lnTo>
                  <a:lnTo>
                    <a:pt x="0" y="6"/>
                  </a:lnTo>
                  <a:lnTo>
                    <a:pt x="6" y="26"/>
                  </a:lnTo>
                  <a:lnTo>
                    <a:pt x="17" y="4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4" name="Freeform 430"/>
            <p:cNvSpPr>
              <a:spLocks/>
            </p:cNvSpPr>
            <p:nvPr/>
          </p:nvSpPr>
          <p:spPr bwMode="auto">
            <a:xfrm>
              <a:off x="5947135" y="2891442"/>
              <a:ext cx="171816" cy="105733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13" y="50"/>
                </a:cxn>
                <a:cxn ang="0">
                  <a:pos x="46" y="71"/>
                </a:cxn>
                <a:cxn ang="0">
                  <a:pos x="90" y="80"/>
                </a:cxn>
                <a:cxn ang="0">
                  <a:pos x="108" y="62"/>
                </a:cxn>
                <a:cxn ang="0">
                  <a:pos x="130" y="51"/>
                </a:cxn>
                <a:cxn ang="0">
                  <a:pos x="111" y="30"/>
                </a:cxn>
                <a:cxn ang="0">
                  <a:pos x="108" y="11"/>
                </a:cxn>
                <a:cxn ang="0">
                  <a:pos x="69" y="0"/>
                </a:cxn>
                <a:cxn ang="0">
                  <a:pos x="30" y="8"/>
                </a:cxn>
                <a:cxn ang="0">
                  <a:pos x="1" y="9"/>
                </a:cxn>
                <a:cxn ang="0">
                  <a:pos x="0" y="26"/>
                </a:cxn>
              </a:cxnLst>
              <a:rect l="0" t="0" r="r" b="b"/>
              <a:pathLst>
                <a:path w="130" h="80">
                  <a:moveTo>
                    <a:pt x="0" y="26"/>
                  </a:moveTo>
                  <a:lnTo>
                    <a:pt x="13" y="50"/>
                  </a:lnTo>
                  <a:lnTo>
                    <a:pt x="46" y="71"/>
                  </a:lnTo>
                  <a:lnTo>
                    <a:pt x="90" y="80"/>
                  </a:lnTo>
                  <a:lnTo>
                    <a:pt x="108" y="62"/>
                  </a:lnTo>
                  <a:lnTo>
                    <a:pt x="130" y="51"/>
                  </a:lnTo>
                  <a:lnTo>
                    <a:pt x="111" y="30"/>
                  </a:lnTo>
                  <a:lnTo>
                    <a:pt x="108" y="11"/>
                  </a:lnTo>
                  <a:lnTo>
                    <a:pt x="69" y="0"/>
                  </a:lnTo>
                  <a:lnTo>
                    <a:pt x="30" y="8"/>
                  </a:lnTo>
                  <a:lnTo>
                    <a:pt x="1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Freeform 431"/>
            <p:cNvSpPr>
              <a:spLocks/>
            </p:cNvSpPr>
            <p:nvPr/>
          </p:nvSpPr>
          <p:spPr bwMode="auto">
            <a:xfrm>
              <a:off x="6189000" y="2854435"/>
              <a:ext cx="416324" cy="144062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21" y="57"/>
                </a:cxn>
                <a:cxn ang="0">
                  <a:pos x="37" y="33"/>
                </a:cxn>
                <a:cxn ang="0">
                  <a:pos x="67" y="76"/>
                </a:cxn>
                <a:cxn ang="0">
                  <a:pos x="90" y="61"/>
                </a:cxn>
                <a:cxn ang="0">
                  <a:pos x="109" y="46"/>
                </a:cxn>
                <a:cxn ang="0">
                  <a:pos x="135" y="61"/>
                </a:cxn>
                <a:cxn ang="0">
                  <a:pos x="177" y="70"/>
                </a:cxn>
                <a:cxn ang="0">
                  <a:pos x="177" y="52"/>
                </a:cxn>
                <a:cxn ang="0">
                  <a:pos x="201" y="57"/>
                </a:cxn>
                <a:cxn ang="0">
                  <a:pos x="231" y="70"/>
                </a:cxn>
                <a:cxn ang="0">
                  <a:pos x="261" y="85"/>
                </a:cxn>
                <a:cxn ang="0">
                  <a:pos x="307" y="109"/>
                </a:cxn>
                <a:cxn ang="0">
                  <a:pos x="315" y="73"/>
                </a:cxn>
                <a:cxn ang="0">
                  <a:pos x="292" y="70"/>
                </a:cxn>
                <a:cxn ang="0">
                  <a:pos x="283" y="40"/>
                </a:cxn>
                <a:cxn ang="0">
                  <a:pos x="258" y="26"/>
                </a:cxn>
                <a:cxn ang="0">
                  <a:pos x="225" y="32"/>
                </a:cxn>
                <a:cxn ang="0">
                  <a:pos x="201" y="14"/>
                </a:cxn>
                <a:cxn ang="0">
                  <a:pos x="174" y="0"/>
                </a:cxn>
                <a:cxn ang="0">
                  <a:pos x="144" y="16"/>
                </a:cxn>
                <a:cxn ang="0">
                  <a:pos x="118" y="14"/>
                </a:cxn>
                <a:cxn ang="0">
                  <a:pos x="82" y="6"/>
                </a:cxn>
                <a:cxn ang="0">
                  <a:pos x="37" y="14"/>
                </a:cxn>
                <a:cxn ang="0">
                  <a:pos x="0" y="46"/>
                </a:cxn>
              </a:cxnLst>
              <a:rect l="0" t="0" r="r" b="b"/>
              <a:pathLst>
                <a:path w="315" h="109">
                  <a:moveTo>
                    <a:pt x="0" y="46"/>
                  </a:moveTo>
                  <a:lnTo>
                    <a:pt x="21" y="57"/>
                  </a:lnTo>
                  <a:lnTo>
                    <a:pt x="37" y="33"/>
                  </a:lnTo>
                  <a:lnTo>
                    <a:pt x="67" y="76"/>
                  </a:lnTo>
                  <a:lnTo>
                    <a:pt x="90" y="61"/>
                  </a:lnTo>
                  <a:lnTo>
                    <a:pt x="109" y="46"/>
                  </a:lnTo>
                  <a:lnTo>
                    <a:pt x="135" y="61"/>
                  </a:lnTo>
                  <a:lnTo>
                    <a:pt x="177" y="70"/>
                  </a:lnTo>
                  <a:lnTo>
                    <a:pt x="177" y="52"/>
                  </a:lnTo>
                  <a:lnTo>
                    <a:pt x="201" y="57"/>
                  </a:lnTo>
                  <a:lnTo>
                    <a:pt x="231" y="70"/>
                  </a:lnTo>
                  <a:lnTo>
                    <a:pt x="261" y="85"/>
                  </a:lnTo>
                  <a:lnTo>
                    <a:pt x="307" y="109"/>
                  </a:lnTo>
                  <a:lnTo>
                    <a:pt x="315" y="73"/>
                  </a:lnTo>
                  <a:lnTo>
                    <a:pt x="292" y="70"/>
                  </a:lnTo>
                  <a:lnTo>
                    <a:pt x="283" y="40"/>
                  </a:lnTo>
                  <a:lnTo>
                    <a:pt x="258" y="26"/>
                  </a:lnTo>
                  <a:lnTo>
                    <a:pt x="225" y="32"/>
                  </a:lnTo>
                  <a:lnTo>
                    <a:pt x="201" y="14"/>
                  </a:lnTo>
                  <a:lnTo>
                    <a:pt x="174" y="0"/>
                  </a:lnTo>
                  <a:lnTo>
                    <a:pt x="144" y="16"/>
                  </a:lnTo>
                  <a:lnTo>
                    <a:pt x="118" y="14"/>
                  </a:lnTo>
                  <a:lnTo>
                    <a:pt x="82" y="6"/>
                  </a:lnTo>
                  <a:lnTo>
                    <a:pt x="37" y="1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6" name="Freeform 432"/>
            <p:cNvSpPr>
              <a:spLocks/>
            </p:cNvSpPr>
            <p:nvPr/>
          </p:nvSpPr>
          <p:spPr bwMode="auto">
            <a:xfrm>
              <a:off x="6134812" y="2189638"/>
              <a:ext cx="182390" cy="395178"/>
            </a:xfrm>
            <a:custGeom>
              <a:avLst/>
              <a:gdLst/>
              <a:ahLst/>
              <a:cxnLst>
                <a:cxn ang="0">
                  <a:pos x="77" y="299"/>
                </a:cxn>
                <a:cxn ang="0">
                  <a:pos x="48" y="266"/>
                </a:cxn>
                <a:cxn ang="0">
                  <a:pos x="27" y="240"/>
                </a:cxn>
                <a:cxn ang="0">
                  <a:pos x="33" y="213"/>
                </a:cxn>
                <a:cxn ang="0">
                  <a:pos x="29" y="185"/>
                </a:cxn>
                <a:cxn ang="0">
                  <a:pos x="17" y="176"/>
                </a:cxn>
                <a:cxn ang="0">
                  <a:pos x="15" y="158"/>
                </a:cxn>
                <a:cxn ang="0">
                  <a:pos x="27" y="138"/>
                </a:cxn>
                <a:cxn ang="0">
                  <a:pos x="8" y="114"/>
                </a:cxn>
                <a:cxn ang="0">
                  <a:pos x="0" y="95"/>
                </a:cxn>
                <a:cxn ang="0">
                  <a:pos x="14" y="59"/>
                </a:cxn>
                <a:cxn ang="0">
                  <a:pos x="38" y="21"/>
                </a:cxn>
                <a:cxn ang="0">
                  <a:pos x="54" y="0"/>
                </a:cxn>
                <a:cxn ang="0">
                  <a:pos x="60" y="11"/>
                </a:cxn>
                <a:cxn ang="0">
                  <a:pos x="45" y="32"/>
                </a:cxn>
                <a:cxn ang="0">
                  <a:pos x="63" y="50"/>
                </a:cxn>
                <a:cxn ang="0">
                  <a:pos x="56" y="89"/>
                </a:cxn>
                <a:cxn ang="0">
                  <a:pos x="27" y="117"/>
                </a:cxn>
                <a:cxn ang="0">
                  <a:pos x="38" y="141"/>
                </a:cxn>
                <a:cxn ang="0">
                  <a:pos x="51" y="135"/>
                </a:cxn>
                <a:cxn ang="0">
                  <a:pos x="60" y="113"/>
                </a:cxn>
                <a:cxn ang="0">
                  <a:pos x="86" y="105"/>
                </a:cxn>
                <a:cxn ang="0">
                  <a:pos x="83" y="83"/>
                </a:cxn>
                <a:cxn ang="0">
                  <a:pos x="104" y="65"/>
                </a:cxn>
                <a:cxn ang="0">
                  <a:pos x="131" y="58"/>
                </a:cxn>
                <a:cxn ang="0">
                  <a:pos x="131" y="113"/>
                </a:cxn>
                <a:cxn ang="0">
                  <a:pos x="89" y="132"/>
                </a:cxn>
                <a:cxn ang="0">
                  <a:pos x="85" y="149"/>
                </a:cxn>
                <a:cxn ang="0">
                  <a:pos x="138" y="168"/>
                </a:cxn>
                <a:cxn ang="0">
                  <a:pos x="123" y="183"/>
                </a:cxn>
                <a:cxn ang="0">
                  <a:pos x="89" y="179"/>
                </a:cxn>
                <a:cxn ang="0">
                  <a:pos x="60" y="165"/>
                </a:cxn>
                <a:cxn ang="0">
                  <a:pos x="45" y="182"/>
                </a:cxn>
                <a:cxn ang="0">
                  <a:pos x="54" y="198"/>
                </a:cxn>
                <a:cxn ang="0">
                  <a:pos x="50" y="222"/>
                </a:cxn>
                <a:cxn ang="0">
                  <a:pos x="65" y="257"/>
                </a:cxn>
                <a:cxn ang="0">
                  <a:pos x="81" y="281"/>
                </a:cxn>
                <a:cxn ang="0">
                  <a:pos x="77" y="299"/>
                </a:cxn>
              </a:cxnLst>
              <a:rect l="0" t="0" r="r" b="b"/>
              <a:pathLst>
                <a:path w="138" h="299">
                  <a:moveTo>
                    <a:pt x="77" y="299"/>
                  </a:moveTo>
                  <a:lnTo>
                    <a:pt x="48" y="266"/>
                  </a:lnTo>
                  <a:lnTo>
                    <a:pt x="27" y="240"/>
                  </a:lnTo>
                  <a:lnTo>
                    <a:pt x="33" y="213"/>
                  </a:lnTo>
                  <a:lnTo>
                    <a:pt x="29" y="185"/>
                  </a:lnTo>
                  <a:lnTo>
                    <a:pt x="17" y="176"/>
                  </a:lnTo>
                  <a:lnTo>
                    <a:pt x="15" y="158"/>
                  </a:lnTo>
                  <a:lnTo>
                    <a:pt x="27" y="138"/>
                  </a:lnTo>
                  <a:lnTo>
                    <a:pt x="8" y="114"/>
                  </a:lnTo>
                  <a:lnTo>
                    <a:pt x="0" y="95"/>
                  </a:lnTo>
                  <a:lnTo>
                    <a:pt x="14" y="59"/>
                  </a:lnTo>
                  <a:lnTo>
                    <a:pt x="38" y="21"/>
                  </a:lnTo>
                  <a:lnTo>
                    <a:pt x="54" y="0"/>
                  </a:lnTo>
                  <a:lnTo>
                    <a:pt x="60" y="11"/>
                  </a:lnTo>
                  <a:lnTo>
                    <a:pt x="45" y="32"/>
                  </a:lnTo>
                  <a:lnTo>
                    <a:pt x="63" y="50"/>
                  </a:lnTo>
                  <a:lnTo>
                    <a:pt x="56" y="89"/>
                  </a:lnTo>
                  <a:lnTo>
                    <a:pt x="27" y="117"/>
                  </a:lnTo>
                  <a:lnTo>
                    <a:pt x="38" y="141"/>
                  </a:lnTo>
                  <a:lnTo>
                    <a:pt x="51" y="135"/>
                  </a:lnTo>
                  <a:lnTo>
                    <a:pt x="60" y="113"/>
                  </a:lnTo>
                  <a:lnTo>
                    <a:pt x="86" y="105"/>
                  </a:lnTo>
                  <a:lnTo>
                    <a:pt x="83" y="83"/>
                  </a:lnTo>
                  <a:lnTo>
                    <a:pt x="104" y="65"/>
                  </a:lnTo>
                  <a:lnTo>
                    <a:pt x="131" y="58"/>
                  </a:lnTo>
                  <a:lnTo>
                    <a:pt x="131" y="113"/>
                  </a:lnTo>
                  <a:lnTo>
                    <a:pt x="89" y="132"/>
                  </a:lnTo>
                  <a:lnTo>
                    <a:pt x="85" y="149"/>
                  </a:lnTo>
                  <a:lnTo>
                    <a:pt x="138" y="168"/>
                  </a:lnTo>
                  <a:lnTo>
                    <a:pt x="123" y="183"/>
                  </a:lnTo>
                  <a:lnTo>
                    <a:pt x="89" y="179"/>
                  </a:lnTo>
                  <a:lnTo>
                    <a:pt x="60" y="165"/>
                  </a:lnTo>
                  <a:lnTo>
                    <a:pt x="45" y="182"/>
                  </a:lnTo>
                  <a:lnTo>
                    <a:pt x="54" y="198"/>
                  </a:lnTo>
                  <a:lnTo>
                    <a:pt x="50" y="222"/>
                  </a:lnTo>
                  <a:lnTo>
                    <a:pt x="65" y="257"/>
                  </a:lnTo>
                  <a:lnTo>
                    <a:pt x="81" y="281"/>
                  </a:lnTo>
                  <a:lnTo>
                    <a:pt x="77" y="29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7" name="Freeform 433"/>
            <p:cNvSpPr>
              <a:spLocks/>
            </p:cNvSpPr>
            <p:nvPr/>
          </p:nvSpPr>
          <p:spPr bwMode="auto">
            <a:xfrm>
              <a:off x="6244510" y="2130163"/>
              <a:ext cx="63440" cy="77979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0" y="27"/>
                </a:cxn>
                <a:cxn ang="0">
                  <a:pos x="25" y="0"/>
                </a:cxn>
                <a:cxn ang="0">
                  <a:pos x="48" y="12"/>
                </a:cxn>
                <a:cxn ang="0">
                  <a:pos x="48" y="30"/>
                </a:cxn>
                <a:cxn ang="0">
                  <a:pos x="30" y="59"/>
                </a:cxn>
                <a:cxn ang="0">
                  <a:pos x="2" y="57"/>
                </a:cxn>
              </a:cxnLst>
              <a:rect l="0" t="0" r="r" b="b"/>
              <a:pathLst>
                <a:path w="48" h="59">
                  <a:moveTo>
                    <a:pt x="2" y="57"/>
                  </a:moveTo>
                  <a:lnTo>
                    <a:pt x="0" y="27"/>
                  </a:lnTo>
                  <a:lnTo>
                    <a:pt x="25" y="0"/>
                  </a:lnTo>
                  <a:lnTo>
                    <a:pt x="48" y="12"/>
                  </a:lnTo>
                  <a:lnTo>
                    <a:pt x="48" y="30"/>
                  </a:lnTo>
                  <a:lnTo>
                    <a:pt x="30" y="59"/>
                  </a:lnTo>
                  <a:lnTo>
                    <a:pt x="2" y="5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8" name="Freeform 434"/>
            <p:cNvSpPr>
              <a:spLocks/>
            </p:cNvSpPr>
            <p:nvPr/>
          </p:nvSpPr>
          <p:spPr bwMode="auto">
            <a:xfrm>
              <a:off x="6134812" y="2656186"/>
              <a:ext cx="105733" cy="634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" y="13"/>
                </a:cxn>
                <a:cxn ang="0">
                  <a:pos x="24" y="0"/>
                </a:cxn>
                <a:cxn ang="0">
                  <a:pos x="80" y="27"/>
                </a:cxn>
                <a:cxn ang="0">
                  <a:pos x="71" y="43"/>
                </a:cxn>
                <a:cxn ang="0">
                  <a:pos x="36" y="36"/>
                </a:cxn>
                <a:cxn ang="0">
                  <a:pos x="20" y="48"/>
                </a:cxn>
                <a:cxn ang="0">
                  <a:pos x="0" y="31"/>
                </a:cxn>
              </a:cxnLst>
              <a:rect l="0" t="0" r="r" b="b"/>
              <a:pathLst>
                <a:path w="80" h="48">
                  <a:moveTo>
                    <a:pt x="0" y="31"/>
                  </a:moveTo>
                  <a:lnTo>
                    <a:pt x="2" y="13"/>
                  </a:lnTo>
                  <a:lnTo>
                    <a:pt x="24" y="0"/>
                  </a:lnTo>
                  <a:lnTo>
                    <a:pt x="80" y="27"/>
                  </a:lnTo>
                  <a:lnTo>
                    <a:pt x="71" y="43"/>
                  </a:lnTo>
                  <a:lnTo>
                    <a:pt x="36" y="36"/>
                  </a:lnTo>
                  <a:lnTo>
                    <a:pt x="20" y="48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9" name="Freeform 435"/>
            <p:cNvSpPr>
              <a:spLocks/>
            </p:cNvSpPr>
            <p:nvPr/>
          </p:nvSpPr>
          <p:spPr bwMode="auto">
            <a:xfrm>
              <a:off x="6463907" y="2705088"/>
              <a:ext cx="81943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12"/>
                </a:cxn>
                <a:cxn ang="0">
                  <a:pos x="24" y="9"/>
                </a:cxn>
                <a:cxn ang="0">
                  <a:pos x="53" y="0"/>
                </a:cxn>
                <a:cxn ang="0">
                  <a:pos x="62" y="33"/>
                </a:cxn>
                <a:cxn ang="0">
                  <a:pos x="36" y="34"/>
                </a:cxn>
                <a:cxn ang="0">
                  <a:pos x="18" y="35"/>
                </a:cxn>
                <a:cxn ang="0">
                  <a:pos x="0" y="29"/>
                </a:cxn>
              </a:cxnLst>
              <a:rect l="0" t="0" r="r" b="b"/>
              <a:pathLst>
                <a:path w="62" h="35">
                  <a:moveTo>
                    <a:pt x="0" y="29"/>
                  </a:moveTo>
                  <a:lnTo>
                    <a:pt x="3" y="12"/>
                  </a:lnTo>
                  <a:lnTo>
                    <a:pt x="24" y="9"/>
                  </a:lnTo>
                  <a:lnTo>
                    <a:pt x="53" y="0"/>
                  </a:lnTo>
                  <a:lnTo>
                    <a:pt x="62" y="33"/>
                  </a:lnTo>
                  <a:lnTo>
                    <a:pt x="36" y="34"/>
                  </a:lnTo>
                  <a:lnTo>
                    <a:pt x="18" y="35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0" name="Freeform 436"/>
            <p:cNvSpPr>
              <a:spLocks/>
            </p:cNvSpPr>
            <p:nvPr/>
          </p:nvSpPr>
          <p:spPr bwMode="auto">
            <a:xfrm>
              <a:off x="5721131" y="2702444"/>
              <a:ext cx="126880" cy="46259"/>
            </a:xfrm>
            <a:custGeom>
              <a:avLst/>
              <a:gdLst/>
              <a:ahLst/>
              <a:cxnLst>
                <a:cxn ang="0">
                  <a:pos x="0" y="29"/>
                </a:cxn>
                <a:cxn ang="0">
                  <a:pos x="3" y="0"/>
                </a:cxn>
                <a:cxn ang="0">
                  <a:pos x="24" y="2"/>
                </a:cxn>
                <a:cxn ang="0">
                  <a:pos x="69" y="1"/>
                </a:cxn>
                <a:cxn ang="0">
                  <a:pos x="91" y="8"/>
                </a:cxn>
                <a:cxn ang="0">
                  <a:pos x="96" y="16"/>
                </a:cxn>
                <a:cxn ang="0">
                  <a:pos x="72" y="25"/>
                </a:cxn>
                <a:cxn ang="0">
                  <a:pos x="37" y="23"/>
                </a:cxn>
                <a:cxn ang="0">
                  <a:pos x="21" y="35"/>
                </a:cxn>
                <a:cxn ang="0">
                  <a:pos x="0" y="29"/>
                </a:cxn>
              </a:cxnLst>
              <a:rect l="0" t="0" r="r" b="b"/>
              <a:pathLst>
                <a:path w="96" h="35">
                  <a:moveTo>
                    <a:pt x="0" y="29"/>
                  </a:moveTo>
                  <a:lnTo>
                    <a:pt x="3" y="0"/>
                  </a:lnTo>
                  <a:lnTo>
                    <a:pt x="24" y="2"/>
                  </a:lnTo>
                  <a:lnTo>
                    <a:pt x="69" y="1"/>
                  </a:lnTo>
                  <a:lnTo>
                    <a:pt x="91" y="8"/>
                  </a:lnTo>
                  <a:lnTo>
                    <a:pt x="96" y="16"/>
                  </a:lnTo>
                  <a:lnTo>
                    <a:pt x="72" y="25"/>
                  </a:lnTo>
                  <a:lnTo>
                    <a:pt x="37" y="23"/>
                  </a:lnTo>
                  <a:lnTo>
                    <a:pt x="21" y="3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1" name="Freeform 437"/>
            <p:cNvSpPr>
              <a:spLocks/>
            </p:cNvSpPr>
            <p:nvPr/>
          </p:nvSpPr>
          <p:spPr bwMode="auto">
            <a:xfrm>
              <a:off x="6549815" y="2485691"/>
              <a:ext cx="116307" cy="51545"/>
            </a:xfrm>
            <a:custGeom>
              <a:avLst/>
              <a:gdLst/>
              <a:ahLst/>
              <a:cxnLst>
                <a:cxn ang="0">
                  <a:pos x="12" y="25"/>
                </a:cxn>
                <a:cxn ang="0">
                  <a:pos x="0" y="7"/>
                </a:cxn>
                <a:cxn ang="0">
                  <a:pos x="29" y="10"/>
                </a:cxn>
                <a:cxn ang="0">
                  <a:pos x="30" y="21"/>
                </a:cxn>
                <a:cxn ang="0">
                  <a:pos x="52" y="0"/>
                </a:cxn>
                <a:cxn ang="0">
                  <a:pos x="76" y="6"/>
                </a:cxn>
                <a:cxn ang="0">
                  <a:pos x="88" y="31"/>
                </a:cxn>
                <a:cxn ang="0">
                  <a:pos x="62" y="32"/>
                </a:cxn>
                <a:cxn ang="0">
                  <a:pos x="33" y="39"/>
                </a:cxn>
                <a:cxn ang="0">
                  <a:pos x="12" y="25"/>
                </a:cxn>
              </a:cxnLst>
              <a:rect l="0" t="0" r="r" b="b"/>
              <a:pathLst>
                <a:path w="88" h="39">
                  <a:moveTo>
                    <a:pt x="12" y="25"/>
                  </a:moveTo>
                  <a:lnTo>
                    <a:pt x="0" y="7"/>
                  </a:lnTo>
                  <a:lnTo>
                    <a:pt x="29" y="10"/>
                  </a:lnTo>
                  <a:lnTo>
                    <a:pt x="30" y="21"/>
                  </a:lnTo>
                  <a:lnTo>
                    <a:pt x="52" y="0"/>
                  </a:lnTo>
                  <a:lnTo>
                    <a:pt x="76" y="6"/>
                  </a:lnTo>
                  <a:lnTo>
                    <a:pt x="88" y="31"/>
                  </a:lnTo>
                  <a:lnTo>
                    <a:pt x="62" y="32"/>
                  </a:lnTo>
                  <a:lnTo>
                    <a:pt x="33" y="39"/>
                  </a:lnTo>
                  <a:lnTo>
                    <a:pt x="12" y="2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2" name="Freeform 438"/>
            <p:cNvSpPr>
              <a:spLocks/>
            </p:cNvSpPr>
            <p:nvPr/>
          </p:nvSpPr>
          <p:spPr bwMode="auto">
            <a:xfrm>
              <a:off x="4154957" y="3405570"/>
              <a:ext cx="174460" cy="37007"/>
            </a:xfrm>
            <a:custGeom>
              <a:avLst/>
              <a:gdLst/>
              <a:ahLst/>
              <a:cxnLst>
                <a:cxn ang="0">
                  <a:pos x="18" y="3"/>
                </a:cxn>
                <a:cxn ang="0">
                  <a:pos x="0" y="27"/>
                </a:cxn>
                <a:cxn ang="0">
                  <a:pos x="55" y="28"/>
                </a:cxn>
                <a:cxn ang="0">
                  <a:pos x="99" y="24"/>
                </a:cxn>
                <a:cxn ang="0">
                  <a:pos x="132" y="0"/>
                </a:cxn>
                <a:cxn ang="0">
                  <a:pos x="78" y="0"/>
                </a:cxn>
                <a:cxn ang="0">
                  <a:pos x="18" y="3"/>
                </a:cxn>
              </a:cxnLst>
              <a:rect l="0" t="0" r="r" b="b"/>
              <a:pathLst>
                <a:path w="132" h="28">
                  <a:moveTo>
                    <a:pt x="18" y="3"/>
                  </a:moveTo>
                  <a:lnTo>
                    <a:pt x="0" y="27"/>
                  </a:lnTo>
                  <a:lnTo>
                    <a:pt x="55" y="28"/>
                  </a:lnTo>
                  <a:lnTo>
                    <a:pt x="99" y="24"/>
                  </a:lnTo>
                  <a:lnTo>
                    <a:pt x="132" y="0"/>
                  </a:lnTo>
                  <a:lnTo>
                    <a:pt x="78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FF33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Freeform 439"/>
            <p:cNvSpPr>
              <a:spLocks/>
            </p:cNvSpPr>
            <p:nvPr/>
          </p:nvSpPr>
          <p:spPr bwMode="auto">
            <a:xfrm>
              <a:off x="5615398" y="3695014"/>
              <a:ext cx="220718" cy="190320"/>
            </a:xfrm>
            <a:custGeom>
              <a:avLst/>
              <a:gdLst/>
              <a:ahLst/>
              <a:cxnLst>
                <a:cxn ang="0">
                  <a:pos x="25" y="144"/>
                </a:cxn>
                <a:cxn ang="0">
                  <a:pos x="0" y="133"/>
                </a:cxn>
                <a:cxn ang="0">
                  <a:pos x="15" y="109"/>
                </a:cxn>
                <a:cxn ang="0">
                  <a:pos x="3" y="96"/>
                </a:cxn>
                <a:cxn ang="0">
                  <a:pos x="18" y="60"/>
                </a:cxn>
                <a:cxn ang="0">
                  <a:pos x="45" y="31"/>
                </a:cxn>
                <a:cxn ang="0">
                  <a:pos x="93" y="25"/>
                </a:cxn>
                <a:cxn ang="0">
                  <a:pos x="135" y="0"/>
                </a:cxn>
                <a:cxn ang="0">
                  <a:pos x="167" y="34"/>
                </a:cxn>
                <a:cxn ang="0">
                  <a:pos x="152" y="52"/>
                </a:cxn>
                <a:cxn ang="0">
                  <a:pos x="141" y="69"/>
                </a:cxn>
                <a:cxn ang="0">
                  <a:pos x="110" y="90"/>
                </a:cxn>
                <a:cxn ang="0">
                  <a:pos x="89" y="118"/>
                </a:cxn>
                <a:cxn ang="0">
                  <a:pos x="56" y="124"/>
                </a:cxn>
                <a:cxn ang="0">
                  <a:pos x="25" y="144"/>
                </a:cxn>
              </a:cxnLst>
              <a:rect l="0" t="0" r="r" b="b"/>
              <a:pathLst>
                <a:path w="167" h="144">
                  <a:moveTo>
                    <a:pt x="25" y="144"/>
                  </a:moveTo>
                  <a:lnTo>
                    <a:pt x="0" y="133"/>
                  </a:lnTo>
                  <a:lnTo>
                    <a:pt x="15" y="109"/>
                  </a:lnTo>
                  <a:lnTo>
                    <a:pt x="3" y="96"/>
                  </a:lnTo>
                  <a:lnTo>
                    <a:pt x="18" y="60"/>
                  </a:lnTo>
                  <a:lnTo>
                    <a:pt x="45" y="31"/>
                  </a:lnTo>
                  <a:lnTo>
                    <a:pt x="93" y="25"/>
                  </a:lnTo>
                  <a:lnTo>
                    <a:pt x="135" y="0"/>
                  </a:lnTo>
                  <a:lnTo>
                    <a:pt x="167" y="34"/>
                  </a:lnTo>
                  <a:lnTo>
                    <a:pt x="152" y="52"/>
                  </a:lnTo>
                  <a:lnTo>
                    <a:pt x="141" y="69"/>
                  </a:lnTo>
                  <a:lnTo>
                    <a:pt x="110" y="90"/>
                  </a:lnTo>
                  <a:lnTo>
                    <a:pt x="89" y="118"/>
                  </a:lnTo>
                  <a:lnTo>
                    <a:pt x="56" y="124"/>
                  </a:lnTo>
                  <a:lnTo>
                    <a:pt x="25" y="14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Freeform 440"/>
            <p:cNvSpPr>
              <a:spLocks/>
            </p:cNvSpPr>
            <p:nvPr/>
          </p:nvSpPr>
          <p:spPr bwMode="auto">
            <a:xfrm>
              <a:off x="5919381" y="3504695"/>
              <a:ext cx="124237" cy="4758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0" y="25"/>
                </a:cxn>
                <a:cxn ang="0">
                  <a:pos x="21" y="4"/>
                </a:cxn>
                <a:cxn ang="0">
                  <a:pos x="45" y="9"/>
                </a:cxn>
                <a:cxn ang="0">
                  <a:pos x="74" y="0"/>
                </a:cxn>
                <a:cxn ang="0">
                  <a:pos x="94" y="13"/>
                </a:cxn>
                <a:cxn ang="0">
                  <a:pos x="57" y="34"/>
                </a:cxn>
                <a:cxn ang="0">
                  <a:pos x="25" y="27"/>
                </a:cxn>
                <a:cxn ang="0">
                  <a:pos x="4" y="36"/>
                </a:cxn>
              </a:cxnLst>
              <a:rect l="0" t="0" r="r" b="b"/>
              <a:pathLst>
                <a:path w="94" h="36">
                  <a:moveTo>
                    <a:pt x="4" y="36"/>
                  </a:moveTo>
                  <a:lnTo>
                    <a:pt x="0" y="25"/>
                  </a:lnTo>
                  <a:lnTo>
                    <a:pt x="21" y="4"/>
                  </a:lnTo>
                  <a:lnTo>
                    <a:pt x="45" y="9"/>
                  </a:lnTo>
                  <a:lnTo>
                    <a:pt x="74" y="0"/>
                  </a:lnTo>
                  <a:lnTo>
                    <a:pt x="94" y="13"/>
                  </a:lnTo>
                  <a:lnTo>
                    <a:pt x="57" y="34"/>
                  </a:lnTo>
                  <a:lnTo>
                    <a:pt x="25" y="27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5" name="Freeform 441"/>
            <p:cNvSpPr>
              <a:spLocks/>
            </p:cNvSpPr>
            <p:nvPr/>
          </p:nvSpPr>
          <p:spPr bwMode="auto">
            <a:xfrm>
              <a:off x="5709236" y="3573421"/>
              <a:ext cx="125558" cy="47580"/>
            </a:xfrm>
            <a:custGeom>
              <a:avLst/>
              <a:gdLst/>
              <a:ahLst/>
              <a:cxnLst>
                <a:cxn ang="0">
                  <a:pos x="5" y="36"/>
                </a:cxn>
                <a:cxn ang="0">
                  <a:pos x="0" y="24"/>
                </a:cxn>
                <a:cxn ang="0">
                  <a:pos x="15" y="18"/>
                </a:cxn>
                <a:cxn ang="0">
                  <a:pos x="22" y="4"/>
                </a:cxn>
                <a:cxn ang="0">
                  <a:pos x="46" y="9"/>
                </a:cxn>
                <a:cxn ang="0">
                  <a:pos x="75" y="0"/>
                </a:cxn>
                <a:cxn ang="0">
                  <a:pos x="95" y="13"/>
                </a:cxn>
                <a:cxn ang="0">
                  <a:pos x="61" y="30"/>
                </a:cxn>
                <a:cxn ang="0">
                  <a:pos x="26" y="27"/>
                </a:cxn>
                <a:cxn ang="0">
                  <a:pos x="5" y="36"/>
                </a:cxn>
              </a:cxnLst>
              <a:rect l="0" t="0" r="r" b="b"/>
              <a:pathLst>
                <a:path w="95" h="36">
                  <a:moveTo>
                    <a:pt x="5" y="36"/>
                  </a:moveTo>
                  <a:lnTo>
                    <a:pt x="0" y="24"/>
                  </a:lnTo>
                  <a:lnTo>
                    <a:pt x="15" y="18"/>
                  </a:lnTo>
                  <a:lnTo>
                    <a:pt x="22" y="4"/>
                  </a:lnTo>
                  <a:lnTo>
                    <a:pt x="46" y="9"/>
                  </a:lnTo>
                  <a:lnTo>
                    <a:pt x="75" y="0"/>
                  </a:lnTo>
                  <a:lnTo>
                    <a:pt x="95" y="13"/>
                  </a:lnTo>
                  <a:lnTo>
                    <a:pt x="61" y="30"/>
                  </a:lnTo>
                  <a:lnTo>
                    <a:pt x="26" y="27"/>
                  </a:lnTo>
                  <a:lnTo>
                    <a:pt x="5" y="3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6" name="Freeform 442"/>
            <p:cNvSpPr>
              <a:spLocks/>
            </p:cNvSpPr>
            <p:nvPr/>
          </p:nvSpPr>
          <p:spPr bwMode="auto">
            <a:xfrm>
              <a:off x="6630437" y="3429360"/>
              <a:ext cx="85908" cy="146705"/>
            </a:xfrm>
            <a:custGeom>
              <a:avLst/>
              <a:gdLst/>
              <a:ahLst/>
              <a:cxnLst>
                <a:cxn ang="0">
                  <a:pos x="24" y="100"/>
                </a:cxn>
                <a:cxn ang="0">
                  <a:pos x="41" y="73"/>
                </a:cxn>
                <a:cxn ang="0">
                  <a:pos x="65" y="54"/>
                </a:cxn>
                <a:cxn ang="0">
                  <a:pos x="62" y="28"/>
                </a:cxn>
                <a:cxn ang="0">
                  <a:pos x="60" y="0"/>
                </a:cxn>
                <a:cxn ang="0">
                  <a:pos x="47" y="27"/>
                </a:cxn>
                <a:cxn ang="0">
                  <a:pos x="23" y="39"/>
                </a:cxn>
                <a:cxn ang="0">
                  <a:pos x="6" y="91"/>
                </a:cxn>
                <a:cxn ang="0">
                  <a:pos x="0" y="111"/>
                </a:cxn>
                <a:cxn ang="0">
                  <a:pos x="24" y="100"/>
                </a:cxn>
              </a:cxnLst>
              <a:rect l="0" t="0" r="r" b="b"/>
              <a:pathLst>
                <a:path w="65" h="111">
                  <a:moveTo>
                    <a:pt x="24" y="100"/>
                  </a:moveTo>
                  <a:lnTo>
                    <a:pt x="41" y="73"/>
                  </a:lnTo>
                  <a:lnTo>
                    <a:pt x="65" y="54"/>
                  </a:lnTo>
                  <a:lnTo>
                    <a:pt x="62" y="28"/>
                  </a:lnTo>
                  <a:lnTo>
                    <a:pt x="60" y="0"/>
                  </a:lnTo>
                  <a:lnTo>
                    <a:pt x="47" y="27"/>
                  </a:lnTo>
                  <a:lnTo>
                    <a:pt x="23" y="39"/>
                  </a:lnTo>
                  <a:lnTo>
                    <a:pt x="6" y="91"/>
                  </a:lnTo>
                  <a:lnTo>
                    <a:pt x="0" y="111"/>
                  </a:lnTo>
                  <a:lnTo>
                    <a:pt x="24" y="10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7" name="Freeform 443"/>
            <p:cNvSpPr>
              <a:spLocks/>
            </p:cNvSpPr>
            <p:nvPr/>
          </p:nvSpPr>
          <p:spPr bwMode="auto">
            <a:xfrm>
              <a:off x="7037510" y="3314375"/>
              <a:ext cx="51545" cy="96482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1" y="30"/>
                </a:cxn>
                <a:cxn ang="0">
                  <a:pos x="9" y="0"/>
                </a:cxn>
                <a:cxn ang="0">
                  <a:pos x="39" y="30"/>
                </a:cxn>
                <a:cxn ang="0">
                  <a:pos x="28" y="58"/>
                </a:cxn>
                <a:cxn ang="0">
                  <a:pos x="12" y="73"/>
                </a:cxn>
                <a:cxn ang="0">
                  <a:pos x="0" y="54"/>
                </a:cxn>
              </a:cxnLst>
              <a:rect l="0" t="0" r="r" b="b"/>
              <a:pathLst>
                <a:path w="39" h="73">
                  <a:moveTo>
                    <a:pt x="0" y="54"/>
                  </a:moveTo>
                  <a:lnTo>
                    <a:pt x="1" y="30"/>
                  </a:lnTo>
                  <a:lnTo>
                    <a:pt x="9" y="0"/>
                  </a:lnTo>
                  <a:lnTo>
                    <a:pt x="39" y="30"/>
                  </a:lnTo>
                  <a:lnTo>
                    <a:pt x="28" y="58"/>
                  </a:lnTo>
                  <a:lnTo>
                    <a:pt x="12" y="73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8" name="Freeform 444"/>
            <p:cNvSpPr>
              <a:spLocks/>
            </p:cNvSpPr>
            <p:nvPr/>
          </p:nvSpPr>
          <p:spPr bwMode="auto">
            <a:xfrm>
              <a:off x="7074516" y="3211285"/>
              <a:ext cx="51545" cy="7533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1" y="21"/>
                </a:cxn>
                <a:cxn ang="0">
                  <a:pos x="20" y="0"/>
                </a:cxn>
                <a:cxn ang="0">
                  <a:pos x="39" y="21"/>
                </a:cxn>
                <a:cxn ang="0">
                  <a:pos x="28" y="49"/>
                </a:cxn>
                <a:cxn ang="0">
                  <a:pos x="8" y="57"/>
                </a:cxn>
                <a:cxn ang="0">
                  <a:pos x="0" y="45"/>
                </a:cxn>
              </a:cxnLst>
              <a:rect l="0" t="0" r="r" b="b"/>
              <a:pathLst>
                <a:path w="39" h="57">
                  <a:moveTo>
                    <a:pt x="0" y="45"/>
                  </a:moveTo>
                  <a:lnTo>
                    <a:pt x="1" y="21"/>
                  </a:lnTo>
                  <a:lnTo>
                    <a:pt x="20" y="0"/>
                  </a:lnTo>
                  <a:lnTo>
                    <a:pt x="39" y="21"/>
                  </a:lnTo>
                  <a:lnTo>
                    <a:pt x="28" y="49"/>
                  </a:lnTo>
                  <a:lnTo>
                    <a:pt x="8" y="57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9" name="Freeform 445"/>
            <p:cNvSpPr>
              <a:spLocks/>
            </p:cNvSpPr>
            <p:nvPr/>
          </p:nvSpPr>
          <p:spPr bwMode="auto">
            <a:xfrm>
              <a:off x="7078481" y="3285298"/>
              <a:ext cx="50223" cy="50223"/>
            </a:xfrm>
            <a:custGeom>
              <a:avLst/>
              <a:gdLst/>
              <a:ahLst/>
              <a:cxnLst>
                <a:cxn ang="0">
                  <a:pos x="12" y="35"/>
                </a:cxn>
                <a:cxn ang="0">
                  <a:pos x="0" y="13"/>
                </a:cxn>
                <a:cxn ang="0">
                  <a:pos x="33" y="0"/>
                </a:cxn>
                <a:cxn ang="0">
                  <a:pos x="38" y="25"/>
                </a:cxn>
                <a:cxn ang="0">
                  <a:pos x="30" y="38"/>
                </a:cxn>
                <a:cxn ang="0">
                  <a:pos x="12" y="35"/>
                </a:cxn>
              </a:cxnLst>
              <a:rect l="0" t="0" r="r" b="b"/>
              <a:pathLst>
                <a:path w="38" h="38">
                  <a:moveTo>
                    <a:pt x="12" y="35"/>
                  </a:moveTo>
                  <a:lnTo>
                    <a:pt x="0" y="13"/>
                  </a:lnTo>
                  <a:lnTo>
                    <a:pt x="33" y="0"/>
                  </a:lnTo>
                  <a:lnTo>
                    <a:pt x="38" y="25"/>
                  </a:lnTo>
                  <a:lnTo>
                    <a:pt x="30" y="38"/>
                  </a:lnTo>
                  <a:lnTo>
                    <a:pt x="12" y="35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0" name="Freeform 446"/>
            <p:cNvSpPr>
              <a:spLocks/>
            </p:cNvSpPr>
            <p:nvPr/>
          </p:nvSpPr>
          <p:spPr bwMode="auto">
            <a:xfrm>
              <a:off x="2042937" y="2284798"/>
              <a:ext cx="100447" cy="103090"/>
            </a:xfrm>
            <a:custGeom>
              <a:avLst/>
              <a:gdLst/>
              <a:ahLst/>
              <a:cxnLst>
                <a:cxn ang="0">
                  <a:pos x="51" y="77"/>
                </a:cxn>
                <a:cxn ang="0">
                  <a:pos x="44" y="60"/>
                </a:cxn>
                <a:cxn ang="0">
                  <a:pos x="14" y="34"/>
                </a:cxn>
                <a:cxn ang="0">
                  <a:pos x="0" y="4"/>
                </a:cxn>
                <a:cxn ang="0">
                  <a:pos x="26" y="0"/>
                </a:cxn>
                <a:cxn ang="0">
                  <a:pos x="76" y="44"/>
                </a:cxn>
                <a:cxn ang="0">
                  <a:pos x="74" y="78"/>
                </a:cxn>
                <a:cxn ang="0">
                  <a:pos x="51" y="77"/>
                </a:cxn>
              </a:cxnLst>
              <a:rect l="0" t="0" r="r" b="b"/>
              <a:pathLst>
                <a:path w="76" h="78">
                  <a:moveTo>
                    <a:pt x="51" y="77"/>
                  </a:moveTo>
                  <a:lnTo>
                    <a:pt x="44" y="60"/>
                  </a:lnTo>
                  <a:lnTo>
                    <a:pt x="14" y="34"/>
                  </a:lnTo>
                  <a:lnTo>
                    <a:pt x="0" y="4"/>
                  </a:lnTo>
                  <a:lnTo>
                    <a:pt x="26" y="0"/>
                  </a:lnTo>
                  <a:lnTo>
                    <a:pt x="76" y="44"/>
                  </a:lnTo>
                  <a:lnTo>
                    <a:pt x="74" y="78"/>
                  </a:lnTo>
                  <a:lnTo>
                    <a:pt x="51" y="77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1" name="Freeform 447"/>
            <p:cNvSpPr>
              <a:spLocks/>
            </p:cNvSpPr>
            <p:nvPr/>
          </p:nvSpPr>
          <p:spPr bwMode="auto">
            <a:xfrm>
              <a:off x="2230613" y="2601998"/>
              <a:ext cx="105733" cy="129523"/>
            </a:xfrm>
            <a:custGeom>
              <a:avLst/>
              <a:gdLst/>
              <a:ahLst/>
              <a:cxnLst>
                <a:cxn ang="0">
                  <a:pos x="56" y="98"/>
                </a:cxn>
                <a:cxn ang="0">
                  <a:pos x="32" y="70"/>
                </a:cxn>
                <a:cxn ang="0">
                  <a:pos x="0" y="26"/>
                </a:cxn>
                <a:cxn ang="0">
                  <a:pos x="22" y="6"/>
                </a:cxn>
                <a:cxn ang="0">
                  <a:pos x="42" y="0"/>
                </a:cxn>
                <a:cxn ang="0">
                  <a:pos x="56" y="50"/>
                </a:cxn>
                <a:cxn ang="0">
                  <a:pos x="80" y="92"/>
                </a:cxn>
                <a:cxn ang="0">
                  <a:pos x="56" y="98"/>
                </a:cxn>
              </a:cxnLst>
              <a:rect l="0" t="0" r="r" b="b"/>
              <a:pathLst>
                <a:path w="80" h="98">
                  <a:moveTo>
                    <a:pt x="56" y="98"/>
                  </a:moveTo>
                  <a:lnTo>
                    <a:pt x="32" y="70"/>
                  </a:lnTo>
                  <a:lnTo>
                    <a:pt x="0" y="26"/>
                  </a:lnTo>
                  <a:lnTo>
                    <a:pt x="22" y="6"/>
                  </a:lnTo>
                  <a:lnTo>
                    <a:pt x="42" y="0"/>
                  </a:lnTo>
                  <a:lnTo>
                    <a:pt x="56" y="50"/>
                  </a:lnTo>
                  <a:lnTo>
                    <a:pt x="80" y="92"/>
                  </a:lnTo>
                  <a:lnTo>
                    <a:pt x="56" y="9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2" name="Freeform 448"/>
            <p:cNvSpPr>
              <a:spLocks/>
            </p:cNvSpPr>
            <p:nvPr/>
          </p:nvSpPr>
          <p:spPr bwMode="auto">
            <a:xfrm>
              <a:off x="7267479" y="2584816"/>
              <a:ext cx="84587" cy="59475"/>
            </a:xfrm>
            <a:custGeom>
              <a:avLst/>
              <a:gdLst/>
              <a:ahLst/>
              <a:cxnLst>
                <a:cxn ang="0">
                  <a:pos x="1" y="27"/>
                </a:cxn>
                <a:cxn ang="0">
                  <a:pos x="0" y="7"/>
                </a:cxn>
                <a:cxn ang="0">
                  <a:pos x="13" y="0"/>
                </a:cxn>
                <a:cxn ang="0">
                  <a:pos x="28" y="15"/>
                </a:cxn>
                <a:cxn ang="0">
                  <a:pos x="46" y="25"/>
                </a:cxn>
                <a:cxn ang="0">
                  <a:pos x="64" y="34"/>
                </a:cxn>
                <a:cxn ang="0">
                  <a:pos x="51" y="45"/>
                </a:cxn>
                <a:cxn ang="0">
                  <a:pos x="27" y="35"/>
                </a:cxn>
                <a:cxn ang="0">
                  <a:pos x="7" y="43"/>
                </a:cxn>
                <a:cxn ang="0">
                  <a:pos x="1" y="27"/>
                </a:cxn>
              </a:cxnLst>
              <a:rect l="0" t="0" r="r" b="b"/>
              <a:pathLst>
                <a:path w="64" h="45">
                  <a:moveTo>
                    <a:pt x="1" y="27"/>
                  </a:moveTo>
                  <a:lnTo>
                    <a:pt x="0" y="7"/>
                  </a:lnTo>
                  <a:lnTo>
                    <a:pt x="13" y="0"/>
                  </a:lnTo>
                  <a:lnTo>
                    <a:pt x="28" y="15"/>
                  </a:lnTo>
                  <a:lnTo>
                    <a:pt x="46" y="25"/>
                  </a:lnTo>
                  <a:lnTo>
                    <a:pt x="64" y="34"/>
                  </a:lnTo>
                  <a:lnTo>
                    <a:pt x="51" y="45"/>
                  </a:lnTo>
                  <a:lnTo>
                    <a:pt x="27" y="35"/>
                  </a:lnTo>
                  <a:lnTo>
                    <a:pt x="7" y="43"/>
                  </a:lnTo>
                  <a:lnTo>
                    <a:pt x="1" y="27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3" name="Freeform 449"/>
            <p:cNvSpPr>
              <a:spLocks/>
            </p:cNvSpPr>
            <p:nvPr/>
          </p:nvSpPr>
          <p:spPr bwMode="auto">
            <a:xfrm>
              <a:off x="7268800" y="2699801"/>
              <a:ext cx="141418" cy="37007"/>
            </a:xfrm>
            <a:custGeom>
              <a:avLst/>
              <a:gdLst/>
              <a:ahLst/>
              <a:cxnLst>
                <a:cxn ang="0">
                  <a:pos x="66" y="28"/>
                </a:cxn>
                <a:cxn ang="0">
                  <a:pos x="26" y="16"/>
                </a:cxn>
                <a:cxn ang="0">
                  <a:pos x="0" y="9"/>
                </a:cxn>
                <a:cxn ang="0">
                  <a:pos x="20" y="0"/>
                </a:cxn>
                <a:cxn ang="0">
                  <a:pos x="60" y="10"/>
                </a:cxn>
                <a:cxn ang="0">
                  <a:pos x="107" y="10"/>
                </a:cxn>
                <a:cxn ang="0">
                  <a:pos x="96" y="22"/>
                </a:cxn>
                <a:cxn ang="0">
                  <a:pos x="66" y="28"/>
                </a:cxn>
              </a:cxnLst>
              <a:rect l="0" t="0" r="r" b="b"/>
              <a:pathLst>
                <a:path w="107" h="28">
                  <a:moveTo>
                    <a:pt x="66" y="28"/>
                  </a:moveTo>
                  <a:lnTo>
                    <a:pt x="26" y="16"/>
                  </a:lnTo>
                  <a:lnTo>
                    <a:pt x="0" y="9"/>
                  </a:lnTo>
                  <a:lnTo>
                    <a:pt x="20" y="0"/>
                  </a:lnTo>
                  <a:lnTo>
                    <a:pt x="60" y="10"/>
                  </a:lnTo>
                  <a:lnTo>
                    <a:pt x="107" y="10"/>
                  </a:lnTo>
                  <a:lnTo>
                    <a:pt x="96" y="22"/>
                  </a:lnTo>
                  <a:lnTo>
                    <a:pt x="66" y="28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4" name="Freeform 450"/>
            <p:cNvSpPr>
              <a:spLocks/>
            </p:cNvSpPr>
            <p:nvPr/>
          </p:nvSpPr>
          <p:spPr bwMode="auto">
            <a:xfrm>
              <a:off x="4382284" y="3572100"/>
              <a:ext cx="185033" cy="77979"/>
            </a:xfrm>
            <a:custGeom>
              <a:avLst/>
              <a:gdLst/>
              <a:ahLst/>
              <a:cxnLst>
                <a:cxn ang="0">
                  <a:pos x="699" y="139"/>
                </a:cxn>
                <a:cxn ang="0">
                  <a:pos x="559" y="39"/>
                </a:cxn>
                <a:cxn ang="0">
                  <a:pos x="430" y="0"/>
                </a:cxn>
                <a:cxn ang="0">
                  <a:pos x="232" y="19"/>
                </a:cxn>
                <a:cxn ang="0">
                  <a:pos x="0" y="22"/>
                </a:cxn>
                <a:cxn ang="0">
                  <a:pos x="85" y="135"/>
                </a:cxn>
                <a:cxn ang="0">
                  <a:pos x="430" y="298"/>
                </a:cxn>
                <a:cxn ang="0">
                  <a:pos x="532" y="232"/>
                </a:cxn>
                <a:cxn ang="0">
                  <a:pos x="699" y="139"/>
                </a:cxn>
              </a:cxnLst>
              <a:rect l="0" t="0" r="r" b="b"/>
              <a:pathLst>
                <a:path w="699" h="298">
                  <a:moveTo>
                    <a:pt x="699" y="139"/>
                  </a:moveTo>
                  <a:lnTo>
                    <a:pt x="559" y="39"/>
                  </a:lnTo>
                  <a:lnTo>
                    <a:pt x="430" y="0"/>
                  </a:lnTo>
                  <a:lnTo>
                    <a:pt x="232" y="19"/>
                  </a:lnTo>
                  <a:lnTo>
                    <a:pt x="0" y="22"/>
                  </a:lnTo>
                  <a:lnTo>
                    <a:pt x="85" y="135"/>
                  </a:lnTo>
                  <a:lnTo>
                    <a:pt x="430" y="298"/>
                  </a:lnTo>
                  <a:lnTo>
                    <a:pt x="532" y="232"/>
                  </a:lnTo>
                  <a:lnTo>
                    <a:pt x="699" y="139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5" name="Freeform 451"/>
            <p:cNvSpPr>
              <a:spLocks/>
            </p:cNvSpPr>
            <p:nvPr/>
          </p:nvSpPr>
          <p:spPr bwMode="auto">
            <a:xfrm>
              <a:off x="3787535" y="3500730"/>
              <a:ext cx="101768" cy="77979"/>
            </a:xfrm>
            <a:custGeom>
              <a:avLst/>
              <a:gdLst/>
              <a:ahLst/>
              <a:cxnLst>
                <a:cxn ang="0">
                  <a:pos x="389" y="290"/>
                </a:cxn>
                <a:cxn ang="0">
                  <a:pos x="270" y="293"/>
                </a:cxn>
                <a:cxn ang="0">
                  <a:pos x="109" y="248"/>
                </a:cxn>
                <a:cxn ang="0">
                  <a:pos x="0" y="149"/>
                </a:cxn>
                <a:cxn ang="0">
                  <a:pos x="75" y="66"/>
                </a:cxn>
                <a:cxn ang="0">
                  <a:pos x="166" y="0"/>
                </a:cxn>
                <a:cxn ang="0">
                  <a:pos x="355" y="134"/>
                </a:cxn>
                <a:cxn ang="0">
                  <a:pos x="389" y="290"/>
                </a:cxn>
              </a:cxnLst>
              <a:rect l="0" t="0" r="r" b="b"/>
              <a:pathLst>
                <a:path w="389" h="293">
                  <a:moveTo>
                    <a:pt x="389" y="290"/>
                  </a:moveTo>
                  <a:lnTo>
                    <a:pt x="270" y="293"/>
                  </a:lnTo>
                  <a:lnTo>
                    <a:pt x="109" y="248"/>
                  </a:lnTo>
                  <a:lnTo>
                    <a:pt x="0" y="149"/>
                  </a:lnTo>
                  <a:lnTo>
                    <a:pt x="75" y="66"/>
                  </a:lnTo>
                  <a:lnTo>
                    <a:pt x="166" y="0"/>
                  </a:lnTo>
                  <a:lnTo>
                    <a:pt x="355" y="134"/>
                  </a:lnTo>
                  <a:lnTo>
                    <a:pt x="389" y="29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6" name="Freeform 453"/>
            <p:cNvSpPr>
              <a:spLocks/>
            </p:cNvSpPr>
            <p:nvPr/>
          </p:nvSpPr>
          <p:spPr bwMode="auto">
            <a:xfrm>
              <a:off x="3172961" y="3272082"/>
              <a:ext cx="181068" cy="149349"/>
            </a:xfrm>
            <a:custGeom>
              <a:avLst/>
              <a:gdLst/>
              <a:ahLst/>
              <a:cxnLst>
                <a:cxn ang="0">
                  <a:pos x="664" y="21"/>
                </a:cxn>
                <a:cxn ang="0">
                  <a:pos x="463" y="68"/>
                </a:cxn>
                <a:cxn ang="0">
                  <a:pos x="283" y="0"/>
                </a:cxn>
                <a:cxn ang="0">
                  <a:pos x="190" y="105"/>
                </a:cxn>
                <a:cxn ang="0">
                  <a:pos x="163" y="279"/>
                </a:cxn>
                <a:cxn ang="0">
                  <a:pos x="63" y="276"/>
                </a:cxn>
                <a:cxn ang="0">
                  <a:pos x="0" y="494"/>
                </a:cxn>
                <a:cxn ang="0">
                  <a:pos x="255" y="489"/>
                </a:cxn>
                <a:cxn ang="0">
                  <a:pos x="429" y="564"/>
                </a:cxn>
                <a:cxn ang="0">
                  <a:pos x="522" y="540"/>
                </a:cxn>
                <a:cxn ang="0">
                  <a:pos x="489" y="410"/>
                </a:cxn>
                <a:cxn ang="0">
                  <a:pos x="481" y="326"/>
                </a:cxn>
                <a:cxn ang="0">
                  <a:pos x="501" y="210"/>
                </a:cxn>
                <a:cxn ang="0">
                  <a:pos x="601" y="210"/>
                </a:cxn>
                <a:cxn ang="0">
                  <a:pos x="685" y="158"/>
                </a:cxn>
                <a:cxn ang="0">
                  <a:pos x="664" y="21"/>
                </a:cxn>
              </a:cxnLst>
              <a:rect l="0" t="0" r="r" b="b"/>
              <a:pathLst>
                <a:path w="685" h="564">
                  <a:moveTo>
                    <a:pt x="664" y="21"/>
                  </a:moveTo>
                  <a:lnTo>
                    <a:pt x="463" y="68"/>
                  </a:lnTo>
                  <a:lnTo>
                    <a:pt x="283" y="0"/>
                  </a:lnTo>
                  <a:lnTo>
                    <a:pt x="190" y="105"/>
                  </a:lnTo>
                  <a:lnTo>
                    <a:pt x="163" y="279"/>
                  </a:lnTo>
                  <a:lnTo>
                    <a:pt x="63" y="276"/>
                  </a:lnTo>
                  <a:lnTo>
                    <a:pt x="0" y="494"/>
                  </a:lnTo>
                  <a:lnTo>
                    <a:pt x="255" y="489"/>
                  </a:lnTo>
                  <a:lnTo>
                    <a:pt x="429" y="564"/>
                  </a:lnTo>
                  <a:lnTo>
                    <a:pt x="522" y="540"/>
                  </a:lnTo>
                  <a:lnTo>
                    <a:pt x="489" y="410"/>
                  </a:lnTo>
                  <a:lnTo>
                    <a:pt x="481" y="326"/>
                  </a:lnTo>
                  <a:lnTo>
                    <a:pt x="501" y="210"/>
                  </a:lnTo>
                  <a:lnTo>
                    <a:pt x="601" y="210"/>
                  </a:lnTo>
                  <a:lnTo>
                    <a:pt x="685" y="158"/>
                  </a:lnTo>
                  <a:lnTo>
                    <a:pt x="664" y="21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7" name="Freeform 454"/>
            <p:cNvSpPr>
              <a:spLocks/>
            </p:cNvSpPr>
            <p:nvPr/>
          </p:nvSpPr>
          <p:spPr bwMode="auto">
            <a:xfrm>
              <a:off x="6574927" y="2522698"/>
              <a:ext cx="589463" cy="510163"/>
            </a:xfrm>
            <a:custGeom>
              <a:avLst/>
              <a:gdLst/>
              <a:ahLst/>
              <a:cxnLst>
                <a:cxn ang="0">
                  <a:pos x="1138" y="1662"/>
                </a:cxn>
                <a:cxn ang="0">
                  <a:pos x="1020" y="1530"/>
                </a:cxn>
                <a:cxn ang="0">
                  <a:pos x="873" y="1363"/>
                </a:cxn>
                <a:cxn ang="0">
                  <a:pos x="673" y="1240"/>
                </a:cxn>
                <a:cxn ang="0">
                  <a:pos x="1057" y="1275"/>
                </a:cxn>
                <a:cxn ang="0">
                  <a:pos x="1474" y="1158"/>
                </a:cxn>
                <a:cxn ang="0">
                  <a:pos x="1663" y="1102"/>
                </a:cxn>
                <a:cxn ang="0">
                  <a:pos x="1546" y="961"/>
                </a:cxn>
                <a:cxn ang="0">
                  <a:pos x="1152" y="990"/>
                </a:cxn>
                <a:cxn ang="0">
                  <a:pos x="831" y="1005"/>
                </a:cxn>
                <a:cxn ang="0">
                  <a:pos x="697" y="684"/>
                </a:cxn>
                <a:cxn ang="0">
                  <a:pos x="280" y="610"/>
                </a:cxn>
                <a:cxn ang="0">
                  <a:pos x="0" y="369"/>
                </a:cxn>
                <a:cxn ang="0">
                  <a:pos x="178" y="310"/>
                </a:cxn>
                <a:cxn ang="0">
                  <a:pos x="283" y="444"/>
                </a:cxn>
                <a:cxn ang="0">
                  <a:pos x="598" y="205"/>
                </a:cxn>
                <a:cxn ang="0">
                  <a:pos x="870" y="0"/>
                </a:cxn>
                <a:cxn ang="0">
                  <a:pos x="1329" y="160"/>
                </a:cxn>
                <a:cxn ang="0">
                  <a:pos x="1642" y="187"/>
                </a:cxn>
                <a:cxn ang="0">
                  <a:pos x="1852" y="553"/>
                </a:cxn>
                <a:cxn ang="0">
                  <a:pos x="1809" y="1068"/>
                </a:cxn>
                <a:cxn ang="0">
                  <a:pos x="1993" y="1224"/>
                </a:cxn>
                <a:cxn ang="0">
                  <a:pos x="2034" y="1140"/>
                </a:cxn>
                <a:cxn ang="0">
                  <a:pos x="2062" y="1398"/>
                </a:cxn>
                <a:cxn ang="0">
                  <a:pos x="2076" y="1545"/>
                </a:cxn>
                <a:cxn ang="0">
                  <a:pos x="2098" y="1666"/>
                </a:cxn>
                <a:cxn ang="0">
                  <a:pos x="2146" y="1762"/>
                </a:cxn>
                <a:cxn ang="0">
                  <a:pos x="2230" y="1815"/>
                </a:cxn>
                <a:cxn ang="0">
                  <a:pos x="2002" y="1869"/>
                </a:cxn>
                <a:cxn ang="0">
                  <a:pos x="1855" y="1860"/>
                </a:cxn>
                <a:cxn ang="0">
                  <a:pos x="1705" y="1747"/>
                </a:cxn>
                <a:cxn ang="0">
                  <a:pos x="1485" y="1635"/>
                </a:cxn>
                <a:cxn ang="0">
                  <a:pos x="1425" y="1798"/>
                </a:cxn>
                <a:cxn ang="0">
                  <a:pos x="1135" y="1932"/>
                </a:cxn>
              </a:cxnLst>
              <a:rect l="0" t="0" r="r" b="b"/>
              <a:pathLst>
                <a:path w="2230" h="1932">
                  <a:moveTo>
                    <a:pt x="1087" y="1750"/>
                  </a:moveTo>
                  <a:lnTo>
                    <a:pt x="1138" y="1662"/>
                  </a:lnTo>
                  <a:lnTo>
                    <a:pt x="1120" y="1585"/>
                  </a:lnTo>
                  <a:lnTo>
                    <a:pt x="1020" y="1530"/>
                  </a:lnTo>
                  <a:lnTo>
                    <a:pt x="957" y="1423"/>
                  </a:lnTo>
                  <a:lnTo>
                    <a:pt x="873" y="1363"/>
                  </a:lnTo>
                  <a:lnTo>
                    <a:pt x="741" y="1345"/>
                  </a:lnTo>
                  <a:lnTo>
                    <a:pt x="673" y="1240"/>
                  </a:lnTo>
                  <a:lnTo>
                    <a:pt x="897" y="1183"/>
                  </a:lnTo>
                  <a:lnTo>
                    <a:pt x="1057" y="1275"/>
                  </a:lnTo>
                  <a:lnTo>
                    <a:pt x="1240" y="1090"/>
                  </a:lnTo>
                  <a:lnTo>
                    <a:pt x="1474" y="1158"/>
                  </a:lnTo>
                  <a:lnTo>
                    <a:pt x="1569" y="1198"/>
                  </a:lnTo>
                  <a:lnTo>
                    <a:pt x="1663" y="1102"/>
                  </a:lnTo>
                  <a:lnTo>
                    <a:pt x="1692" y="910"/>
                  </a:lnTo>
                  <a:lnTo>
                    <a:pt x="1546" y="961"/>
                  </a:lnTo>
                  <a:lnTo>
                    <a:pt x="1348" y="955"/>
                  </a:lnTo>
                  <a:lnTo>
                    <a:pt x="1152" y="990"/>
                  </a:lnTo>
                  <a:lnTo>
                    <a:pt x="970" y="939"/>
                  </a:lnTo>
                  <a:lnTo>
                    <a:pt x="831" y="1005"/>
                  </a:lnTo>
                  <a:lnTo>
                    <a:pt x="673" y="840"/>
                  </a:lnTo>
                  <a:lnTo>
                    <a:pt x="697" y="684"/>
                  </a:lnTo>
                  <a:lnTo>
                    <a:pt x="342" y="534"/>
                  </a:lnTo>
                  <a:lnTo>
                    <a:pt x="280" y="610"/>
                  </a:lnTo>
                  <a:lnTo>
                    <a:pt x="132" y="520"/>
                  </a:lnTo>
                  <a:lnTo>
                    <a:pt x="0" y="369"/>
                  </a:lnTo>
                  <a:lnTo>
                    <a:pt x="88" y="283"/>
                  </a:lnTo>
                  <a:lnTo>
                    <a:pt x="178" y="310"/>
                  </a:lnTo>
                  <a:lnTo>
                    <a:pt x="187" y="489"/>
                  </a:lnTo>
                  <a:lnTo>
                    <a:pt x="283" y="444"/>
                  </a:lnTo>
                  <a:lnTo>
                    <a:pt x="324" y="241"/>
                  </a:lnTo>
                  <a:lnTo>
                    <a:pt x="598" y="205"/>
                  </a:lnTo>
                  <a:lnTo>
                    <a:pt x="733" y="90"/>
                  </a:lnTo>
                  <a:lnTo>
                    <a:pt x="870" y="0"/>
                  </a:lnTo>
                  <a:lnTo>
                    <a:pt x="1057" y="39"/>
                  </a:lnTo>
                  <a:lnTo>
                    <a:pt x="1329" y="160"/>
                  </a:lnTo>
                  <a:lnTo>
                    <a:pt x="1456" y="234"/>
                  </a:lnTo>
                  <a:lnTo>
                    <a:pt x="1642" y="187"/>
                  </a:lnTo>
                  <a:lnTo>
                    <a:pt x="1752" y="387"/>
                  </a:lnTo>
                  <a:lnTo>
                    <a:pt x="1852" y="553"/>
                  </a:lnTo>
                  <a:lnTo>
                    <a:pt x="1752" y="675"/>
                  </a:lnTo>
                  <a:lnTo>
                    <a:pt x="1809" y="1068"/>
                  </a:lnTo>
                  <a:lnTo>
                    <a:pt x="1929" y="1314"/>
                  </a:lnTo>
                  <a:lnTo>
                    <a:pt x="1993" y="1224"/>
                  </a:lnTo>
                  <a:lnTo>
                    <a:pt x="1980" y="1141"/>
                  </a:lnTo>
                  <a:lnTo>
                    <a:pt x="2034" y="1140"/>
                  </a:lnTo>
                  <a:lnTo>
                    <a:pt x="2065" y="1314"/>
                  </a:lnTo>
                  <a:lnTo>
                    <a:pt x="2062" y="1398"/>
                  </a:lnTo>
                  <a:lnTo>
                    <a:pt x="2068" y="1455"/>
                  </a:lnTo>
                  <a:lnTo>
                    <a:pt x="2076" y="1545"/>
                  </a:lnTo>
                  <a:lnTo>
                    <a:pt x="2085" y="1608"/>
                  </a:lnTo>
                  <a:lnTo>
                    <a:pt x="2098" y="1666"/>
                  </a:lnTo>
                  <a:lnTo>
                    <a:pt x="2112" y="1722"/>
                  </a:lnTo>
                  <a:lnTo>
                    <a:pt x="2146" y="1762"/>
                  </a:lnTo>
                  <a:lnTo>
                    <a:pt x="2184" y="1789"/>
                  </a:lnTo>
                  <a:lnTo>
                    <a:pt x="2230" y="1815"/>
                  </a:lnTo>
                  <a:lnTo>
                    <a:pt x="2080" y="1810"/>
                  </a:lnTo>
                  <a:lnTo>
                    <a:pt x="2002" y="1869"/>
                  </a:lnTo>
                  <a:lnTo>
                    <a:pt x="1926" y="1825"/>
                  </a:lnTo>
                  <a:lnTo>
                    <a:pt x="1855" y="1860"/>
                  </a:lnTo>
                  <a:lnTo>
                    <a:pt x="1809" y="1770"/>
                  </a:lnTo>
                  <a:lnTo>
                    <a:pt x="1705" y="1747"/>
                  </a:lnTo>
                  <a:lnTo>
                    <a:pt x="1630" y="1678"/>
                  </a:lnTo>
                  <a:lnTo>
                    <a:pt x="1485" y="1635"/>
                  </a:lnTo>
                  <a:lnTo>
                    <a:pt x="1402" y="1725"/>
                  </a:lnTo>
                  <a:lnTo>
                    <a:pt x="1425" y="1798"/>
                  </a:lnTo>
                  <a:lnTo>
                    <a:pt x="1372" y="1875"/>
                  </a:lnTo>
                  <a:lnTo>
                    <a:pt x="1135" y="1932"/>
                  </a:lnTo>
                  <a:lnTo>
                    <a:pt x="1087" y="1750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8" name="Freeform 455"/>
            <p:cNvSpPr>
              <a:spLocks/>
            </p:cNvSpPr>
            <p:nvPr/>
          </p:nvSpPr>
          <p:spPr bwMode="auto">
            <a:xfrm>
              <a:off x="7120774" y="2676011"/>
              <a:ext cx="856439" cy="1042794"/>
            </a:xfrm>
            <a:custGeom>
              <a:avLst/>
              <a:gdLst/>
              <a:ahLst/>
              <a:cxnLst>
                <a:cxn ang="0">
                  <a:pos x="3227" y="3946"/>
                </a:cxn>
                <a:cxn ang="0">
                  <a:pos x="3242" y="606"/>
                </a:cxn>
                <a:cxn ang="0">
                  <a:pos x="2796" y="436"/>
                </a:cxn>
                <a:cxn ang="0">
                  <a:pos x="2633" y="484"/>
                </a:cxn>
                <a:cxn ang="0">
                  <a:pos x="2090" y="232"/>
                </a:cxn>
                <a:cxn ang="0">
                  <a:pos x="1602" y="0"/>
                </a:cxn>
                <a:cxn ang="0">
                  <a:pos x="1277" y="150"/>
                </a:cxn>
                <a:cxn ang="0">
                  <a:pos x="1305" y="330"/>
                </a:cxn>
                <a:cxn ang="0">
                  <a:pos x="1050" y="393"/>
                </a:cxn>
                <a:cxn ang="0">
                  <a:pos x="861" y="382"/>
                </a:cxn>
                <a:cxn ang="0">
                  <a:pos x="848" y="541"/>
                </a:cxn>
                <a:cxn ang="0">
                  <a:pos x="660" y="634"/>
                </a:cxn>
                <a:cxn ang="0">
                  <a:pos x="600" y="787"/>
                </a:cxn>
                <a:cxn ang="0">
                  <a:pos x="396" y="975"/>
                </a:cxn>
                <a:cxn ang="0">
                  <a:pos x="200" y="975"/>
                </a:cxn>
                <a:cxn ang="0">
                  <a:pos x="60" y="876"/>
                </a:cxn>
                <a:cxn ang="0">
                  <a:pos x="93" y="754"/>
                </a:cxn>
                <a:cxn ang="0">
                  <a:pos x="3" y="735"/>
                </a:cxn>
                <a:cxn ang="0">
                  <a:pos x="0" y="816"/>
                </a:cxn>
                <a:cxn ang="0">
                  <a:pos x="20" y="1018"/>
                </a:cxn>
                <a:cxn ang="0">
                  <a:pos x="50" y="1144"/>
                </a:cxn>
                <a:cxn ang="0">
                  <a:pos x="89" y="1188"/>
                </a:cxn>
                <a:cxn ang="0">
                  <a:pos x="167" y="1236"/>
                </a:cxn>
                <a:cxn ang="0">
                  <a:pos x="5" y="1324"/>
                </a:cxn>
                <a:cxn ang="0">
                  <a:pos x="14" y="1393"/>
                </a:cxn>
                <a:cxn ang="0">
                  <a:pos x="123" y="1470"/>
                </a:cxn>
                <a:cxn ang="0">
                  <a:pos x="278" y="1519"/>
                </a:cxn>
                <a:cxn ang="0">
                  <a:pos x="621" y="1521"/>
                </a:cxn>
                <a:cxn ang="0">
                  <a:pos x="855" y="1669"/>
                </a:cxn>
                <a:cxn ang="0">
                  <a:pos x="1349" y="1821"/>
                </a:cxn>
                <a:cxn ang="0">
                  <a:pos x="1689" y="2026"/>
                </a:cxn>
                <a:cxn ang="0">
                  <a:pos x="1728" y="2184"/>
                </a:cxn>
                <a:cxn ang="0">
                  <a:pos x="1866" y="2271"/>
                </a:cxn>
                <a:cxn ang="0">
                  <a:pos x="1943" y="2521"/>
                </a:cxn>
                <a:cxn ang="0">
                  <a:pos x="2063" y="2626"/>
                </a:cxn>
                <a:cxn ang="0">
                  <a:pos x="2063" y="2991"/>
                </a:cxn>
                <a:cxn ang="0">
                  <a:pos x="1820" y="3078"/>
                </a:cxn>
                <a:cxn ang="0">
                  <a:pos x="1673" y="3171"/>
                </a:cxn>
                <a:cxn ang="0">
                  <a:pos x="1547" y="3384"/>
                </a:cxn>
                <a:cxn ang="0">
                  <a:pos x="1518" y="3561"/>
                </a:cxn>
                <a:cxn ang="0">
                  <a:pos x="1695" y="3532"/>
                </a:cxn>
                <a:cxn ang="0">
                  <a:pos x="1917" y="3531"/>
                </a:cxn>
                <a:cxn ang="0">
                  <a:pos x="2124" y="3543"/>
                </a:cxn>
                <a:cxn ang="0">
                  <a:pos x="2160" y="3472"/>
                </a:cxn>
                <a:cxn ang="0">
                  <a:pos x="2280" y="3366"/>
                </a:cxn>
                <a:cxn ang="0">
                  <a:pos x="2370" y="3454"/>
                </a:cxn>
                <a:cxn ang="0">
                  <a:pos x="2688" y="3421"/>
                </a:cxn>
                <a:cxn ang="0">
                  <a:pos x="2936" y="3652"/>
                </a:cxn>
                <a:cxn ang="0">
                  <a:pos x="3227" y="3946"/>
                </a:cxn>
              </a:cxnLst>
              <a:rect l="0" t="0" r="r" b="b"/>
              <a:pathLst>
                <a:path w="3242" h="3946">
                  <a:moveTo>
                    <a:pt x="3227" y="3946"/>
                  </a:moveTo>
                  <a:lnTo>
                    <a:pt x="3242" y="606"/>
                  </a:lnTo>
                  <a:lnTo>
                    <a:pt x="2796" y="436"/>
                  </a:lnTo>
                  <a:lnTo>
                    <a:pt x="2633" y="484"/>
                  </a:lnTo>
                  <a:lnTo>
                    <a:pt x="2090" y="232"/>
                  </a:lnTo>
                  <a:lnTo>
                    <a:pt x="1602" y="0"/>
                  </a:lnTo>
                  <a:lnTo>
                    <a:pt x="1277" y="150"/>
                  </a:lnTo>
                  <a:lnTo>
                    <a:pt x="1305" y="330"/>
                  </a:lnTo>
                  <a:lnTo>
                    <a:pt x="1050" y="393"/>
                  </a:lnTo>
                  <a:lnTo>
                    <a:pt x="861" y="382"/>
                  </a:lnTo>
                  <a:lnTo>
                    <a:pt x="848" y="541"/>
                  </a:lnTo>
                  <a:lnTo>
                    <a:pt x="660" y="634"/>
                  </a:lnTo>
                  <a:lnTo>
                    <a:pt x="600" y="787"/>
                  </a:lnTo>
                  <a:lnTo>
                    <a:pt x="396" y="975"/>
                  </a:lnTo>
                  <a:lnTo>
                    <a:pt x="200" y="975"/>
                  </a:lnTo>
                  <a:lnTo>
                    <a:pt x="60" y="876"/>
                  </a:lnTo>
                  <a:lnTo>
                    <a:pt x="93" y="754"/>
                  </a:lnTo>
                  <a:lnTo>
                    <a:pt x="3" y="735"/>
                  </a:lnTo>
                  <a:lnTo>
                    <a:pt x="0" y="816"/>
                  </a:lnTo>
                  <a:lnTo>
                    <a:pt x="20" y="1018"/>
                  </a:lnTo>
                  <a:lnTo>
                    <a:pt x="50" y="1144"/>
                  </a:lnTo>
                  <a:lnTo>
                    <a:pt x="89" y="1188"/>
                  </a:lnTo>
                  <a:lnTo>
                    <a:pt x="167" y="1236"/>
                  </a:lnTo>
                  <a:lnTo>
                    <a:pt x="5" y="1324"/>
                  </a:lnTo>
                  <a:lnTo>
                    <a:pt x="14" y="1393"/>
                  </a:lnTo>
                  <a:lnTo>
                    <a:pt x="123" y="1470"/>
                  </a:lnTo>
                  <a:lnTo>
                    <a:pt x="278" y="1519"/>
                  </a:lnTo>
                  <a:lnTo>
                    <a:pt x="621" y="1521"/>
                  </a:lnTo>
                  <a:lnTo>
                    <a:pt x="855" y="1669"/>
                  </a:lnTo>
                  <a:lnTo>
                    <a:pt x="1349" y="1821"/>
                  </a:lnTo>
                  <a:lnTo>
                    <a:pt x="1689" y="2026"/>
                  </a:lnTo>
                  <a:lnTo>
                    <a:pt x="1728" y="2184"/>
                  </a:lnTo>
                  <a:lnTo>
                    <a:pt x="1866" y="2271"/>
                  </a:lnTo>
                  <a:lnTo>
                    <a:pt x="1943" y="2521"/>
                  </a:lnTo>
                  <a:lnTo>
                    <a:pt x="2063" y="2626"/>
                  </a:lnTo>
                  <a:lnTo>
                    <a:pt x="2063" y="2991"/>
                  </a:lnTo>
                  <a:lnTo>
                    <a:pt x="1820" y="3078"/>
                  </a:lnTo>
                  <a:lnTo>
                    <a:pt x="1673" y="3171"/>
                  </a:lnTo>
                  <a:lnTo>
                    <a:pt x="1547" y="3384"/>
                  </a:lnTo>
                  <a:lnTo>
                    <a:pt x="1518" y="3561"/>
                  </a:lnTo>
                  <a:lnTo>
                    <a:pt x="1695" y="3532"/>
                  </a:lnTo>
                  <a:lnTo>
                    <a:pt x="1917" y="3531"/>
                  </a:lnTo>
                  <a:lnTo>
                    <a:pt x="2124" y="3543"/>
                  </a:lnTo>
                  <a:lnTo>
                    <a:pt x="2160" y="3472"/>
                  </a:lnTo>
                  <a:lnTo>
                    <a:pt x="2280" y="3366"/>
                  </a:lnTo>
                  <a:lnTo>
                    <a:pt x="2370" y="3454"/>
                  </a:lnTo>
                  <a:lnTo>
                    <a:pt x="2688" y="3421"/>
                  </a:lnTo>
                  <a:lnTo>
                    <a:pt x="2936" y="3652"/>
                  </a:lnTo>
                  <a:lnTo>
                    <a:pt x="3227" y="3946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9" name="Freeform 456"/>
            <p:cNvSpPr>
              <a:spLocks/>
            </p:cNvSpPr>
            <p:nvPr/>
          </p:nvSpPr>
          <p:spPr bwMode="auto">
            <a:xfrm>
              <a:off x="6092519" y="2513446"/>
              <a:ext cx="107054" cy="75335"/>
            </a:xfrm>
            <a:custGeom>
              <a:avLst/>
              <a:gdLst/>
              <a:ahLst/>
              <a:cxnLst>
                <a:cxn ang="0">
                  <a:pos x="266" y="59"/>
                </a:cxn>
                <a:cxn ang="0">
                  <a:pos x="186" y="60"/>
                </a:cxn>
                <a:cxn ang="0">
                  <a:pos x="102" y="90"/>
                </a:cxn>
                <a:cxn ang="0">
                  <a:pos x="6" y="0"/>
                </a:cxn>
                <a:cxn ang="0">
                  <a:pos x="0" y="126"/>
                </a:cxn>
                <a:cxn ang="0">
                  <a:pos x="84" y="138"/>
                </a:cxn>
                <a:cxn ang="0">
                  <a:pos x="144" y="144"/>
                </a:cxn>
                <a:cxn ang="0">
                  <a:pos x="150" y="192"/>
                </a:cxn>
                <a:cxn ang="0">
                  <a:pos x="210" y="252"/>
                </a:cxn>
                <a:cxn ang="0">
                  <a:pos x="276" y="270"/>
                </a:cxn>
                <a:cxn ang="0">
                  <a:pos x="357" y="285"/>
                </a:cxn>
                <a:cxn ang="0">
                  <a:pos x="402" y="234"/>
                </a:cxn>
                <a:cxn ang="0">
                  <a:pos x="348" y="240"/>
                </a:cxn>
                <a:cxn ang="0">
                  <a:pos x="300" y="240"/>
                </a:cxn>
                <a:cxn ang="0">
                  <a:pos x="270" y="192"/>
                </a:cxn>
                <a:cxn ang="0">
                  <a:pos x="264" y="126"/>
                </a:cxn>
                <a:cxn ang="0">
                  <a:pos x="266" y="59"/>
                </a:cxn>
              </a:cxnLst>
              <a:rect l="0" t="0" r="r" b="b"/>
              <a:pathLst>
                <a:path w="402" h="285">
                  <a:moveTo>
                    <a:pt x="266" y="59"/>
                  </a:moveTo>
                  <a:lnTo>
                    <a:pt x="186" y="60"/>
                  </a:lnTo>
                  <a:lnTo>
                    <a:pt x="102" y="90"/>
                  </a:lnTo>
                  <a:lnTo>
                    <a:pt x="6" y="0"/>
                  </a:lnTo>
                  <a:lnTo>
                    <a:pt x="0" y="126"/>
                  </a:lnTo>
                  <a:lnTo>
                    <a:pt x="84" y="138"/>
                  </a:lnTo>
                  <a:lnTo>
                    <a:pt x="144" y="144"/>
                  </a:lnTo>
                  <a:lnTo>
                    <a:pt x="150" y="192"/>
                  </a:lnTo>
                  <a:lnTo>
                    <a:pt x="210" y="252"/>
                  </a:lnTo>
                  <a:lnTo>
                    <a:pt x="276" y="270"/>
                  </a:lnTo>
                  <a:lnTo>
                    <a:pt x="357" y="285"/>
                  </a:lnTo>
                  <a:lnTo>
                    <a:pt x="402" y="234"/>
                  </a:lnTo>
                  <a:lnTo>
                    <a:pt x="348" y="240"/>
                  </a:lnTo>
                  <a:lnTo>
                    <a:pt x="300" y="240"/>
                  </a:lnTo>
                  <a:lnTo>
                    <a:pt x="270" y="192"/>
                  </a:lnTo>
                  <a:lnTo>
                    <a:pt x="264" y="126"/>
                  </a:lnTo>
                  <a:lnTo>
                    <a:pt x="266" y="59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Freeform 457"/>
            <p:cNvSpPr>
              <a:spLocks/>
            </p:cNvSpPr>
            <p:nvPr/>
          </p:nvSpPr>
          <p:spPr bwMode="auto">
            <a:xfrm>
              <a:off x="1842043" y="2085226"/>
              <a:ext cx="113663" cy="81943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0" y="96"/>
                </a:cxn>
                <a:cxn ang="0">
                  <a:pos x="64" y="136"/>
                </a:cxn>
                <a:cxn ang="0">
                  <a:pos x="144" y="176"/>
                </a:cxn>
                <a:cxn ang="0">
                  <a:pos x="232" y="208"/>
                </a:cxn>
                <a:cxn ang="0">
                  <a:pos x="360" y="312"/>
                </a:cxn>
                <a:cxn ang="0">
                  <a:pos x="427" y="227"/>
                </a:cxn>
                <a:cxn ang="0">
                  <a:pos x="360" y="208"/>
                </a:cxn>
                <a:cxn ang="0">
                  <a:pos x="280" y="152"/>
                </a:cxn>
                <a:cxn ang="0">
                  <a:pos x="152" y="88"/>
                </a:cxn>
                <a:cxn ang="0">
                  <a:pos x="64" y="0"/>
                </a:cxn>
              </a:cxnLst>
              <a:rect l="0" t="0" r="r" b="b"/>
              <a:pathLst>
                <a:path w="427" h="312">
                  <a:moveTo>
                    <a:pt x="64" y="0"/>
                  </a:moveTo>
                  <a:lnTo>
                    <a:pt x="0" y="96"/>
                  </a:lnTo>
                  <a:lnTo>
                    <a:pt x="64" y="136"/>
                  </a:lnTo>
                  <a:lnTo>
                    <a:pt x="144" y="176"/>
                  </a:lnTo>
                  <a:lnTo>
                    <a:pt x="232" y="208"/>
                  </a:lnTo>
                  <a:lnTo>
                    <a:pt x="360" y="312"/>
                  </a:lnTo>
                  <a:lnTo>
                    <a:pt x="427" y="227"/>
                  </a:lnTo>
                  <a:lnTo>
                    <a:pt x="360" y="208"/>
                  </a:lnTo>
                  <a:lnTo>
                    <a:pt x="280" y="152"/>
                  </a:lnTo>
                  <a:lnTo>
                    <a:pt x="152" y="8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1" name="Freeform 458"/>
            <p:cNvSpPr>
              <a:spLocks/>
            </p:cNvSpPr>
            <p:nvPr/>
          </p:nvSpPr>
          <p:spPr bwMode="auto">
            <a:xfrm>
              <a:off x="3010395" y="2324448"/>
              <a:ext cx="47580" cy="37007"/>
            </a:xfrm>
            <a:custGeom>
              <a:avLst/>
              <a:gdLst/>
              <a:ahLst/>
              <a:cxnLst>
                <a:cxn ang="0">
                  <a:pos x="157" y="140"/>
                </a:cxn>
                <a:cxn ang="0">
                  <a:pos x="181" y="45"/>
                </a:cxn>
                <a:cxn ang="0">
                  <a:pos x="91" y="0"/>
                </a:cxn>
                <a:cxn ang="0">
                  <a:pos x="0" y="45"/>
                </a:cxn>
                <a:cxn ang="0">
                  <a:pos x="69" y="84"/>
                </a:cxn>
                <a:cxn ang="0">
                  <a:pos x="157" y="140"/>
                </a:cxn>
              </a:cxnLst>
              <a:rect l="0" t="0" r="r" b="b"/>
              <a:pathLst>
                <a:path w="181" h="140">
                  <a:moveTo>
                    <a:pt x="157" y="140"/>
                  </a:moveTo>
                  <a:lnTo>
                    <a:pt x="181" y="45"/>
                  </a:lnTo>
                  <a:lnTo>
                    <a:pt x="91" y="0"/>
                  </a:lnTo>
                  <a:lnTo>
                    <a:pt x="0" y="45"/>
                  </a:lnTo>
                  <a:lnTo>
                    <a:pt x="69" y="84"/>
                  </a:lnTo>
                  <a:lnTo>
                    <a:pt x="157" y="140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2" name="Freeform 459"/>
            <p:cNvSpPr>
              <a:spLocks/>
            </p:cNvSpPr>
            <p:nvPr/>
          </p:nvSpPr>
          <p:spPr bwMode="auto">
            <a:xfrm>
              <a:off x="2620505" y="2194925"/>
              <a:ext cx="42293" cy="50223"/>
            </a:xfrm>
            <a:custGeom>
              <a:avLst/>
              <a:gdLst/>
              <a:ahLst/>
              <a:cxnLst>
                <a:cxn ang="0">
                  <a:pos x="159" y="38"/>
                </a:cxn>
                <a:cxn ang="0">
                  <a:pos x="80" y="0"/>
                </a:cxn>
                <a:cxn ang="0">
                  <a:pos x="23" y="38"/>
                </a:cxn>
                <a:cxn ang="0">
                  <a:pos x="0" y="120"/>
                </a:cxn>
                <a:cxn ang="0">
                  <a:pos x="23" y="174"/>
                </a:cxn>
                <a:cxn ang="0">
                  <a:pos x="88" y="192"/>
                </a:cxn>
                <a:cxn ang="0">
                  <a:pos x="144" y="160"/>
                </a:cxn>
                <a:cxn ang="0">
                  <a:pos x="159" y="38"/>
                </a:cxn>
              </a:cxnLst>
              <a:rect l="0" t="0" r="r" b="b"/>
              <a:pathLst>
                <a:path w="159" h="192">
                  <a:moveTo>
                    <a:pt x="159" y="38"/>
                  </a:moveTo>
                  <a:lnTo>
                    <a:pt x="80" y="0"/>
                  </a:lnTo>
                  <a:lnTo>
                    <a:pt x="23" y="38"/>
                  </a:lnTo>
                  <a:lnTo>
                    <a:pt x="0" y="120"/>
                  </a:lnTo>
                  <a:lnTo>
                    <a:pt x="23" y="174"/>
                  </a:lnTo>
                  <a:lnTo>
                    <a:pt x="88" y="192"/>
                  </a:lnTo>
                  <a:lnTo>
                    <a:pt x="144" y="160"/>
                  </a:lnTo>
                  <a:lnTo>
                    <a:pt x="159" y="3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3" name="Freeform 460"/>
            <p:cNvSpPr>
              <a:spLocks/>
            </p:cNvSpPr>
            <p:nvPr/>
          </p:nvSpPr>
          <p:spPr bwMode="auto">
            <a:xfrm>
              <a:off x="2732846" y="2288763"/>
              <a:ext cx="25111" cy="58153"/>
            </a:xfrm>
            <a:custGeom>
              <a:avLst/>
              <a:gdLst/>
              <a:ahLst/>
              <a:cxnLst>
                <a:cxn ang="0">
                  <a:pos x="96" y="125"/>
                </a:cxn>
                <a:cxn ang="0">
                  <a:pos x="8" y="0"/>
                </a:cxn>
                <a:cxn ang="0">
                  <a:pos x="0" y="117"/>
                </a:cxn>
                <a:cxn ang="0">
                  <a:pos x="32" y="221"/>
                </a:cxn>
                <a:cxn ang="0">
                  <a:pos x="96" y="205"/>
                </a:cxn>
                <a:cxn ang="0">
                  <a:pos x="96" y="125"/>
                </a:cxn>
              </a:cxnLst>
              <a:rect l="0" t="0" r="r" b="b"/>
              <a:pathLst>
                <a:path w="96" h="221">
                  <a:moveTo>
                    <a:pt x="96" y="125"/>
                  </a:moveTo>
                  <a:lnTo>
                    <a:pt x="8" y="0"/>
                  </a:lnTo>
                  <a:lnTo>
                    <a:pt x="0" y="117"/>
                  </a:lnTo>
                  <a:lnTo>
                    <a:pt x="32" y="221"/>
                  </a:lnTo>
                  <a:lnTo>
                    <a:pt x="96" y="205"/>
                  </a:lnTo>
                  <a:lnTo>
                    <a:pt x="96" y="125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4" name="Freeform 461"/>
            <p:cNvSpPr>
              <a:spLocks/>
            </p:cNvSpPr>
            <p:nvPr/>
          </p:nvSpPr>
          <p:spPr bwMode="auto">
            <a:xfrm>
              <a:off x="2768531" y="2344273"/>
              <a:ext cx="52867" cy="30399"/>
            </a:xfrm>
            <a:custGeom>
              <a:avLst/>
              <a:gdLst/>
              <a:ahLst/>
              <a:cxnLst>
                <a:cxn ang="0">
                  <a:pos x="200" y="96"/>
                </a:cxn>
                <a:cxn ang="0">
                  <a:pos x="112" y="24"/>
                </a:cxn>
                <a:cxn ang="0">
                  <a:pos x="40" y="0"/>
                </a:cxn>
                <a:cxn ang="0">
                  <a:pos x="8" y="24"/>
                </a:cxn>
                <a:cxn ang="0">
                  <a:pos x="0" y="112"/>
                </a:cxn>
                <a:cxn ang="0">
                  <a:pos x="112" y="104"/>
                </a:cxn>
                <a:cxn ang="0">
                  <a:pos x="200" y="96"/>
                </a:cxn>
              </a:cxnLst>
              <a:rect l="0" t="0" r="r" b="b"/>
              <a:pathLst>
                <a:path w="200" h="112">
                  <a:moveTo>
                    <a:pt x="200" y="96"/>
                  </a:moveTo>
                  <a:lnTo>
                    <a:pt x="112" y="24"/>
                  </a:lnTo>
                  <a:lnTo>
                    <a:pt x="40" y="0"/>
                  </a:lnTo>
                  <a:lnTo>
                    <a:pt x="8" y="24"/>
                  </a:lnTo>
                  <a:lnTo>
                    <a:pt x="0" y="112"/>
                  </a:lnTo>
                  <a:lnTo>
                    <a:pt x="112" y="104"/>
                  </a:lnTo>
                  <a:lnTo>
                    <a:pt x="200" y="96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5" name="Freeform 462"/>
            <p:cNvSpPr>
              <a:spLocks/>
            </p:cNvSpPr>
            <p:nvPr/>
          </p:nvSpPr>
          <p:spPr bwMode="auto">
            <a:xfrm>
              <a:off x="2808181" y="2329735"/>
              <a:ext cx="38328" cy="30399"/>
            </a:xfrm>
            <a:custGeom>
              <a:avLst/>
              <a:gdLst/>
              <a:ahLst/>
              <a:cxnLst>
                <a:cxn ang="0">
                  <a:pos x="144" y="88"/>
                </a:cxn>
                <a:cxn ang="0">
                  <a:pos x="64" y="0"/>
                </a:cxn>
                <a:cxn ang="0">
                  <a:pos x="0" y="8"/>
                </a:cxn>
                <a:cxn ang="0">
                  <a:pos x="64" y="72"/>
                </a:cxn>
                <a:cxn ang="0">
                  <a:pos x="104" y="112"/>
                </a:cxn>
                <a:cxn ang="0">
                  <a:pos x="144" y="88"/>
                </a:cxn>
              </a:cxnLst>
              <a:rect l="0" t="0" r="r" b="b"/>
              <a:pathLst>
                <a:path w="144" h="112">
                  <a:moveTo>
                    <a:pt x="144" y="88"/>
                  </a:moveTo>
                  <a:lnTo>
                    <a:pt x="64" y="0"/>
                  </a:lnTo>
                  <a:lnTo>
                    <a:pt x="0" y="8"/>
                  </a:lnTo>
                  <a:lnTo>
                    <a:pt x="64" y="72"/>
                  </a:lnTo>
                  <a:lnTo>
                    <a:pt x="104" y="112"/>
                  </a:lnTo>
                  <a:lnTo>
                    <a:pt x="144" y="88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6" name="Freeform 463"/>
            <p:cNvSpPr>
              <a:spLocks/>
            </p:cNvSpPr>
            <p:nvPr/>
          </p:nvSpPr>
          <p:spPr bwMode="auto">
            <a:xfrm>
              <a:off x="2962815" y="2324448"/>
              <a:ext cx="23790" cy="30399"/>
            </a:xfrm>
            <a:custGeom>
              <a:avLst/>
              <a:gdLst/>
              <a:ahLst/>
              <a:cxnLst>
                <a:cxn ang="0">
                  <a:pos x="91" y="84"/>
                </a:cxn>
                <a:cxn ang="0">
                  <a:pos x="91" y="0"/>
                </a:cxn>
                <a:cxn ang="0">
                  <a:pos x="0" y="0"/>
                </a:cxn>
                <a:cxn ang="0">
                  <a:pos x="19" y="76"/>
                </a:cxn>
                <a:cxn ang="0">
                  <a:pos x="51" y="116"/>
                </a:cxn>
                <a:cxn ang="0">
                  <a:pos x="91" y="84"/>
                </a:cxn>
              </a:cxnLst>
              <a:rect l="0" t="0" r="r" b="b"/>
              <a:pathLst>
                <a:path w="91" h="116">
                  <a:moveTo>
                    <a:pt x="91" y="84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19" y="76"/>
                  </a:lnTo>
                  <a:lnTo>
                    <a:pt x="51" y="116"/>
                  </a:lnTo>
                  <a:lnTo>
                    <a:pt x="91" y="84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7" name="Freeform 464"/>
            <p:cNvSpPr>
              <a:spLocks/>
            </p:cNvSpPr>
            <p:nvPr/>
          </p:nvSpPr>
          <p:spPr bwMode="auto">
            <a:xfrm>
              <a:off x="3022291" y="2480405"/>
              <a:ext cx="35685" cy="71370"/>
            </a:xfrm>
            <a:custGeom>
              <a:avLst/>
              <a:gdLst/>
              <a:ahLst/>
              <a:cxnLst>
                <a:cxn ang="0">
                  <a:pos x="46" y="272"/>
                </a:cxn>
                <a:cxn ang="0">
                  <a:pos x="0" y="227"/>
                </a:cxn>
                <a:cxn ang="0">
                  <a:pos x="40" y="167"/>
                </a:cxn>
                <a:cxn ang="0">
                  <a:pos x="46" y="46"/>
                </a:cxn>
                <a:cxn ang="0">
                  <a:pos x="91" y="0"/>
                </a:cxn>
                <a:cxn ang="0">
                  <a:pos x="136" y="46"/>
                </a:cxn>
                <a:cxn ang="0">
                  <a:pos x="120" y="175"/>
                </a:cxn>
                <a:cxn ang="0">
                  <a:pos x="46" y="272"/>
                </a:cxn>
              </a:cxnLst>
              <a:rect l="0" t="0" r="r" b="b"/>
              <a:pathLst>
                <a:path w="136" h="272">
                  <a:moveTo>
                    <a:pt x="46" y="272"/>
                  </a:moveTo>
                  <a:lnTo>
                    <a:pt x="0" y="227"/>
                  </a:lnTo>
                  <a:lnTo>
                    <a:pt x="40" y="167"/>
                  </a:lnTo>
                  <a:lnTo>
                    <a:pt x="46" y="46"/>
                  </a:lnTo>
                  <a:lnTo>
                    <a:pt x="91" y="0"/>
                  </a:lnTo>
                  <a:lnTo>
                    <a:pt x="136" y="46"/>
                  </a:lnTo>
                  <a:lnTo>
                    <a:pt x="120" y="175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FF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8" name="Freeform 465"/>
            <p:cNvSpPr>
              <a:spLocks/>
            </p:cNvSpPr>
            <p:nvPr/>
          </p:nvSpPr>
          <p:spPr bwMode="auto">
            <a:xfrm>
              <a:off x="5540062" y="3585317"/>
              <a:ext cx="111020" cy="46259"/>
            </a:xfrm>
            <a:custGeom>
              <a:avLst/>
              <a:gdLst/>
              <a:ahLst/>
              <a:cxnLst>
                <a:cxn ang="0">
                  <a:pos x="227" y="174"/>
                </a:cxn>
                <a:cxn ang="0">
                  <a:pos x="332" y="120"/>
                </a:cxn>
                <a:cxn ang="0">
                  <a:pos x="418" y="39"/>
                </a:cxn>
                <a:cxn ang="0">
                  <a:pos x="389" y="0"/>
                </a:cxn>
                <a:cxn ang="0">
                  <a:pos x="332" y="63"/>
                </a:cxn>
                <a:cxn ang="0">
                  <a:pos x="216" y="77"/>
                </a:cxn>
                <a:cxn ang="0">
                  <a:pos x="149" y="58"/>
                </a:cxn>
                <a:cxn ang="0">
                  <a:pos x="149" y="10"/>
                </a:cxn>
                <a:cxn ang="0">
                  <a:pos x="72" y="20"/>
                </a:cxn>
                <a:cxn ang="0">
                  <a:pos x="0" y="38"/>
                </a:cxn>
                <a:cxn ang="0">
                  <a:pos x="39" y="106"/>
                </a:cxn>
                <a:cxn ang="0">
                  <a:pos x="111" y="96"/>
                </a:cxn>
                <a:cxn ang="0">
                  <a:pos x="227" y="174"/>
                </a:cxn>
              </a:cxnLst>
              <a:rect l="0" t="0" r="r" b="b"/>
              <a:pathLst>
                <a:path w="418" h="174">
                  <a:moveTo>
                    <a:pt x="227" y="174"/>
                  </a:moveTo>
                  <a:lnTo>
                    <a:pt x="332" y="120"/>
                  </a:lnTo>
                  <a:lnTo>
                    <a:pt x="418" y="39"/>
                  </a:lnTo>
                  <a:lnTo>
                    <a:pt x="389" y="0"/>
                  </a:lnTo>
                  <a:lnTo>
                    <a:pt x="332" y="63"/>
                  </a:lnTo>
                  <a:lnTo>
                    <a:pt x="216" y="77"/>
                  </a:lnTo>
                  <a:lnTo>
                    <a:pt x="149" y="58"/>
                  </a:lnTo>
                  <a:lnTo>
                    <a:pt x="149" y="10"/>
                  </a:lnTo>
                  <a:lnTo>
                    <a:pt x="72" y="20"/>
                  </a:lnTo>
                  <a:lnTo>
                    <a:pt x="0" y="38"/>
                  </a:lnTo>
                  <a:lnTo>
                    <a:pt x="39" y="106"/>
                  </a:lnTo>
                  <a:lnTo>
                    <a:pt x="111" y="96"/>
                  </a:lnTo>
                  <a:lnTo>
                    <a:pt x="227" y="17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9" name="Freeform 466"/>
            <p:cNvSpPr>
              <a:spLocks/>
            </p:cNvSpPr>
            <p:nvPr/>
          </p:nvSpPr>
          <p:spPr bwMode="auto">
            <a:xfrm>
              <a:off x="5047082" y="2735485"/>
              <a:ext cx="318521" cy="515449"/>
            </a:xfrm>
            <a:custGeom>
              <a:avLst/>
              <a:gdLst/>
              <a:ahLst/>
              <a:cxnLst>
                <a:cxn ang="0">
                  <a:pos x="225" y="1950"/>
                </a:cxn>
                <a:cxn ang="0">
                  <a:pos x="50" y="1875"/>
                </a:cxn>
                <a:cxn ang="0">
                  <a:pos x="0" y="1775"/>
                </a:cxn>
                <a:cxn ang="0">
                  <a:pos x="60" y="1610"/>
                </a:cxn>
                <a:cxn ang="0">
                  <a:pos x="80" y="1470"/>
                </a:cxn>
                <a:cxn ang="0">
                  <a:pos x="150" y="1325"/>
                </a:cxn>
                <a:cxn ang="0">
                  <a:pos x="155" y="1130"/>
                </a:cxn>
                <a:cxn ang="0">
                  <a:pos x="80" y="935"/>
                </a:cxn>
                <a:cxn ang="0">
                  <a:pos x="20" y="795"/>
                </a:cxn>
                <a:cxn ang="0">
                  <a:pos x="30" y="522"/>
                </a:cxn>
                <a:cxn ang="0">
                  <a:pos x="12" y="449"/>
                </a:cxn>
                <a:cxn ang="0">
                  <a:pos x="63" y="425"/>
                </a:cxn>
                <a:cxn ang="0">
                  <a:pos x="125" y="414"/>
                </a:cxn>
                <a:cxn ang="0">
                  <a:pos x="147" y="341"/>
                </a:cxn>
                <a:cxn ang="0">
                  <a:pos x="146" y="284"/>
                </a:cxn>
                <a:cxn ang="0">
                  <a:pos x="159" y="215"/>
                </a:cxn>
                <a:cxn ang="0">
                  <a:pos x="203" y="138"/>
                </a:cxn>
                <a:cxn ang="0">
                  <a:pos x="272" y="59"/>
                </a:cxn>
                <a:cxn ang="0">
                  <a:pos x="350" y="6"/>
                </a:cxn>
                <a:cxn ang="0">
                  <a:pos x="528" y="0"/>
                </a:cxn>
                <a:cxn ang="0">
                  <a:pos x="680" y="120"/>
                </a:cxn>
                <a:cxn ang="0">
                  <a:pos x="920" y="242"/>
                </a:cxn>
                <a:cxn ang="0">
                  <a:pos x="1025" y="255"/>
                </a:cxn>
                <a:cxn ang="0">
                  <a:pos x="1205" y="395"/>
                </a:cxn>
                <a:cxn ang="0">
                  <a:pos x="1176" y="500"/>
                </a:cxn>
                <a:cxn ang="0">
                  <a:pos x="810" y="825"/>
                </a:cxn>
                <a:cxn ang="0">
                  <a:pos x="780" y="740"/>
                </a:cxn>
                <a:cxn ang="0">
                  <a:pos x="900" y="675"/>
                </a:cxn>
                <a:cxn ang="0">
                  <a:pos x="910" y="490"/>
                </a:cxn>
                <a:cxn ang="0">
                  <a:pos x="855" y="390"/>
                </a:cxn>
                <a:cxn ang="0">
                  <a:pos x="735" y="350"/>
                </a:cxn>
                <a:cxn ang="0">
                  <a:pos x="575" y="450"/>
                </a:cxn>
                <a:cxn ang="0">
                  <a:pos x="435" y="560"/>
                </a:cxn>
                <a:cxn ang="0">
                  <a:pos x="525" y="765"/>
                </a:cxn>
                <a:cxn ang="0">
                  <a:pos x="560" y="935"/>
                </a:cxn>
                <a:cxn ang="0">
                  <a:pos x="485" y="1085"/>
                </a:cxn>
                <a:cxn ang="0">
                  <a:pos x="510" y="1290"/>
                </a:cxn>
                <a:cxn ang="0">
                  <a:pos x="560" y="1395"/>
                </a:cxn>
                <a:cxn ang="0">
                  <a:pos x="465" y="1505"/>
                </a:cxn>
                <a:cxn ang="0">
                  <a:pos x="465" y="1655"/>
                </a:cxn>
                <a:cxn ang="0">
                  <a:pos x="540" y="1835"/>
                </a:cxn>
                <a:cxn ang="0">
                  <a:pos x="335" y="1880"/>
                </a:cxn>
                <a:cxn ang="0">
                  <a:pos x="225" y="1950"/>
                </a:cxn>
              </a:cxnLst>
              <a:rect l="0" t="0" r="r" b="b"/>
              <a:pathLst>
                <a:path w="1205" h="1950">
                  <a:moveTo>
                    <a:pt x="225" y="1950"/>
                  </a:moveTo>
                  <a:lnTo>
                    <a:pt x="50" y="1875"/>
                  </a:lnTo>
                  <a:lnTo>
                    <a:pt x="0" y="1775"/>
                  </a:lnTo>
                  <a:lnTo>
                    <a:pt x="60" y="1610"/>
                  </a:lnTo>
                  <a:lnTo>
                    <a:pt x="80" y="1470"/>
                  </a:lnTo>
                  <a:lnTo>
                    <a:pt x="150" y="1325"/>
                  </a:lnTo>
                  <a:lnTo>
                    <a:pt x="155" y="1130"/>
                  </a:lnTo>
                  <a:lnTo>
                    <a:pt x="80" y="935"/>
                  </a:lnTo>
                  <a:lnTo>
                    <a:pt x="20" y="795"/>
                  </a:lnTo>
                  <a:lnTo>
                    <a:pt x="30" y="522"/>
                  </a:lnTo>
                  <a:lnTo>
                    <a:pt x="12" y="449"/>
                  </a:lnTo>
                  <a:lnTo>
                    <a:pt x="63" y="425"/>
                  </a:lnTo>
                  <a:lnTo>
                    <a:pt x="125" y="414"/>
                  </a:lnTo>
                  <a:lnTo>
                    <a:pt x="147" y="341"/>
                  </a:lnTo>
                  <a:lnTo>
                    <a:pt x="146" y="284"/>
                  </a:lnTo>
                  <a:lnTo>
                    <a:pt x="159" y="215"/>
                  </a:lnTo>
                  <a:lnTo>
                    <a:pt x="203" y="138"/>
                  </a:lnTo>
                  <a:lnTo>
                    <a:pt x="272" y="59"/>
                  </a:lnTo>
                  <a:lnTo>
                    <a:pt x="350" y="6"/>
                  </a:lnTo>
                  <a:lnTo>
                    <a:pt x="528" y="0"/>
                  </a:lnTo>
                  <a:lnTo>
                    <a:pt x="680" y="120"/>
                  </a:lnTo>
                  <a:lnTo>
                    <a:pt x="920" y="242"/>
                  </a:lnTo>
                  <a:lnTo>
                    <a:pt x="1025" y="255"/>
                  </a:lnTo>
                  <a:lnTo>
                    <a:pt x="1205" y="395"/>
                  </a:lnTo>
                  <a:lnTo>
                    <a:pt x="1176" y="500"/>
                  </a:lnTo>
                  <a:lnTo>
                    <a:pt x="810" y="825"/>
                  </a:lnTo>
                  <a:lnTo>
                    <a:pt x="780" y="740"/>
                  </a:lnTo>
                  <a:lnTo>
                    <a:pt x="900" y="675"/>
                  </a:lnTo>
                  <a:lnTo>
                    <a:pt x="910" y="490"/>
                  </a:lnTo>
                  <a:lnTo>
                    <a:pt x="855" y="390"/>
                  </a:lnTo>
                  <a:lnTo>
                    <a:pt x="735" y="350"/>
                  </a:lnTo>
                  <a:lnTo>
                    <a:pt x="575" y="450"/>
                  </a:lnTo>
                  <a:lnTo>
                    <a:pt x="435" y="560"/>
                  </a:lnTo>
                  <a:lnTo>
                    <a:pt x="525" y="765"/>
                  </a:lnTo>
                  <a:lnTo>
                    <a:pt x="560" y="935"/>
                  </a:lnTo>
                  <a:lnTo>
                    <a:pt x="485" y="1085"/>
                  </a:lnTo>
                  <a:lnTo>
                    <a:pt x="510" y="1290"/>
                  </a:lnTo>
                  <a:lnTo>
                    <a:pt x="560" y="1395"/>
                  </a:lnTo>
                  <a:lnTo>
                    <a:pt x="465" y="1505"/>
                  </a:lnTo>
                  <a:lnTo>
                    <a:pt x="465" y="1655"/>
                  </a:lnTo>
                  <a:lnTo>
                    <a:pt x="540" y="1835"/>
                  </a:lnTo>
                  <a:lnTo>
                    <a:pt x="335" y="1880"/>
                  </a:lnTo>
                  <a:lnTo>
                    <a:pt x="225" y="195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0" name="Freeform 467"/>
            <p:cNvSpPr>
              <a:spLocks/>
            </p:cNvSpPr>
            <p:nvPr/>
          </p:nvSpPr>
          <p:spPr bwMode="auto">
            <a:xfrm>
              <a:off x="4966460" y="2625788"/>
              <a:ext cx="151991" cy="327773"/>
            </a:xfrm>
            <a:custGeom>
              <a:avLst/>
              <a:gdLst/>
              <a:ahLst/>
              <a:cxnLst>
                <a:cxn ang="0">
                  <a:pos x="0" y="834"/>
                </a:cxn>
                <a:cxn ang="0">
                  <a:pos x="127" y="765"/>
                </a:cxn>
                <a:cxn ang="0">
                  <a:pos x="207" y="702"/>
                </a:cxn>
                <a:cxn ang="0">
                  <a:pos x="207" y="585"/>
                </a:cxn>
                <a:cxn ang="0">
                  <a:pos x="232" y="475"/>
                </a:cxn>
                <a:cxn ang="0">
                  <a:pos x="312" y="418"/>
                </a:cxn>
                <a:cxn ang="0">
                  <a:pos x="262" y="165"/>
                </a:cxn>
                <a:cxn ang="0">
                  <a:pos x="310" y="0"/>
                </a:cxn>
                <a:cxn ang="0">
                  <a:pos x="385" y="22"/>
                </a:cxn>
                <a:cxn ang="0">
                  <a:pos x="357" y="166"/>
                </a:cxn>
                <a:cxn ang="0">
                  <a:pos x="490" y="226"/>
                </a:cxn>
                <a:cxn ang="0">
                  <a:pos x="547" y="363"/>
                </a:cxn>
                <a:cxn ang="0">
                  <a:pos x="579" y="474"/>
                </a:cxn>
                <a:cxn ang="0">
                  <a:pos x="510" y="552"/>
                </a:cxn>
                <a:cxn ang="0">
                  <a:pos x="469" y="627"/>
                </a:cxn>
                <a:cxn ang="0">
                  <a:pos x="454" y="691"/>
                </a:cxn>
                <a:cxn ang="0">
                  <a:pos x="453" y="759"/>
                </a:cxn>
                <a:cxn ang="0">
                  <a:pos x="433" y="828"/>
                </a:cxn>
                <a:cxn ang="0">
                  <a:pos x="373" y="840"/>
                </a:cxn>
                <a:cxn ang="0">
                  <a:pos x="319" y="862"/>
                </a:cxn>
                <a:cxn ang="0">
                  <a:pos x="337" y="936"/>
                </a:cxn>
                <a:cxn ang="0">
                  <a:pos x="331" y="1083"/>
                </a:cxn>
                <a:cxn ang="0">
                  <a:pos x="327" y="1210"/>
                </a:cxn>
                <a:cxn ang="0">
                  <a:pos x="141" y="1239"/>
                </a:cxn>
                <a:cxn ang="0">
                  <a:pos x="36" y="1122"/>
                </a:cxn>
                <a:cxn ang="0">
                  <a:pos x="70" y="955"/>
                </a:cxn>
                <a:cxn ang="0">
                  <a:pos x="0" y="834"/>
                </a:cxn>
              </a:cxnLst>
              <a:rect l="0" t="0" r="r" b="b"/>
              <a:pathLst>
                <a:path w="579" h="1239">
                  <a:moveTo>
                    <a:pt x="0" y="834"/>
                  </a:moveTo>
                  <a:lnTo>
                    <a:pt x="127" y="765"/>
                  </a:lnTo>
                  <a:lnTo>
                    <a:pt x="207" y="702"/>
                  </a:lnTo>
                  <a:lnTo>
                    <a:pt x="207" y="585"/>
                  </a:lnTo>
                  <a:lnTo>
                    <a:pt x="232" y="475"/>
                  </a:lnTo>
                  <a:lnTo>
                    <a:pt x="312" y="418"/>
                  </a:lnTo>
                  <a:lnTo>
                    <a:pt x="262" y="165"/>
                  </a:lnTo>
                  <a:lnTo>
                    <a:pt x="310" y="0"/>
                  </a:lnTo>
                  <a:lnTo>
                    <a:pt x="385" y="22"/>
                  </a:lnTo>
                  <a:lnTo>
                    <a:pt x="357" y="166"/>
                  </a:lnTo>
                  <a:lnTo>
                    <a:pt x="490" y="226"/>
                  </a:lnTo>
                  <a:lnTo>
                    <a:pt x="547" y="363"/>
                  </a:lnTo>
                  <a:lnTo>
                    <a:pt x="579" y="474"/>
                  </a:lnTo>
                  <a:lnTo>
                    <a:pt x="510" y="552"/>
                  </a:lnTo>
                  <a:lnTo>
                    <a:pt x="469" y="627"/>
                  </a:lnTo>
                  <a:lnTo>
                    <a:pt x="454" y="691"/>
                  </a:lnTo>
                  <a:lnTo>
                    <a:pt x="453" y="759"/>
                  </a:lnTo>
                  <a:lnTo>
                    <a:pt x="433" y="828"/>
                  </a:lnTo>
                  <a:lnTo>
                    <a:pt x="373" y="840"/>
                  </a:lnTo>
                  <a:lnTo>
                    <a:pt x="319" y="862"/>
                  </a:lnTo>
                  <a:lnTo>
                    <a:pt x="337" y="936"/>
                  </a:lnTo>
                  <a:lnTo>
                    <a:pt x="331" y="1083"/>
                  </a:lnTo>
                  <a:lnTo>
                    <a:pt x="327" y="1210"/>
                  </a:lnTo>
                  <a:lnTo>
                    <a:pt x="141" y="1239"/>
                  </a:lnTo>
                  <a:lnTo>
                    <a:pt x="36" y="1122"/>
                  </a:lnTo>
                  <a:lnTo>
                    <a:pt x="70" y="955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1" name="Freeform 468"/>
            <p:cNvSpPr>
              <a:spLocks/>
            </p:cNvSpPr>
            <p:nvPr/>
          </p:nvSpPr>
          <p:spPr bwMode="auto">
            <a:xfrm>
              <a:off x="6208825" y="2953561"/>
              <a:ext cx="109698" cy="30399"/>
            </a:xfrm>
            <a:custGeom>
              <a:avLst/>
              <a:gdLst/>
              <a:ahLst/>
              <a:cxnLst>
                <a:cxn ang="0">
                  <a:pos x="55" y="114"/>
                </a:cxn>
                <a:cxn ang="0">
                  <a:pos x="0" y="88"/>
                </a:cxn>
                <a:cxn ang="0">
                  <a:pos x="120" y="8"/>
                </a:cxn>
                <a:cxn ang="0">
                  <a:pos x="232" y="0"/>
                </a:cxn>
                <a:cxn ang="0">
                  <a:pos x="320" y="8"/>
                </a:cxn>
                <a:cxn ang="0">
                  <a:pos x="418" y="24"/>
                </a:cxn>
                <a:cxn ang="0">
                  <a:pos x="368" y="56"/>
                </a:cxn>
                <a:cxn ang="0">
                  <a:pos x="248" y="64"/>
                </a:cxn>
                <a:cxn ang="0">
                  <a:pos x="144" y="80"/>
                </a:cxn>
                <a:cxn ang="0">
                  <a:pos x="55" y="114"/>
                </a:cxn>
              </a:cxnLst>
              <a:rect l="0" t="0" r="r" b="b"/>
              <a:pathLst>
                <a:path w="418" h="114">
                  <a:moveTo>
                    <a:pt x="55" y="114"/>
                  </a:moveTo>
                  <a:lnTo>
                    <a:pt x="0" y="88"/>
                  </a:lnTo>
                  <a:lnTo>
                    <a:pt x="120" y="8"/>
                  </a:lnTo>
                  <a:lnTo>
                    <a:pt x="232" y="0"/>
                  </a:lnTo>
                  <a:lnTo>
                    <a:pt x="320" y="8"/>
                  </a:lnTo>
                  <a:lnTo>
                    <a:pt x="418" y="24"/>
                  </a:lnTo>
                  <a:lnTo>
                    <a:pt x="368" y="56"/>
                  </a:lnTo>
                  <a:lnTo>
                    <a:pt x="248" y="64"/>
                  </a:lnTo>
                  <a:lnTo>
                    <a:pt x="144" y="80"/>
                  </a:lnTo>
                  <a:lnTo>
                    <a:pt x="55" y="114"/>
                  </a:lnTo>
                  <a:close/>
                </a:path>
              </a:pathLst>
            </a:custGeom>
            <a:grpFill/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2" name="Freeform 452"/>
            <p:cNvSpPr>
              <a:spLocks/>
            </p:cNvSpPr>
            <p:nvPr/>
          </p:nvSpPr>
          <p:spPr bwMode="auto">
            <a:xfrm>
              <a:off x="3300907" y="3274725"/>
              <a:ext cx="82198" cy="98008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18" y="150"/>
                </a:cxn>
                <a:cxn ang="0">
                  <a:pos x="68" y="154"/>
                </a:cxn>
                <a:cxn ang="0">
                  <a:pos x="110" y="140"/>
                </a:cxn>
                <a:cxn ang="0">
                  <a:pos x="128" y="12"/>
                </a:cxn>
                <a:cxn ang="0">
                  <a:pos x="70" y="0"/>
                </a:cxn>
                <a:cxn ang="0">
                  <a:pos x="0" y="10"/>
                </a:cxn>
              </a:cxnLst>
              <a:rect l="0" t="0" r="r" b="b"/>
              <a:pathLst>
                <a:path w="128" h="154">
                  <a:moveTo>
                    <a:pt x="0" y="10"/>
                  </a:moveTo>
                  <a:lnTo>
                    <a:pt x="18" y="150"/>
                  </a:lnTo>
                  <a:lnTo>
                    <a:pt x="68" y="154"/>
                  </a:lnTo>
                  <a:lnTo>
                    <a:pt x="110" y="140"/>
                  </a:lnTo>
                  <a:lnTo>
                    <a:pt x="128" y="12"/>
                  </a:lnTo>
                  <a:lnTo>
                    <a:pt x="7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C000"/>
            </a:soli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 sz="12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SSI CSI by Area – May 2020 – CSA </a:t>
            </a:r>
            <a:r>
              <a:rPr lang="en-GB" sz="2000" b="0" smtClean="0"/>
              <a:t>(3/3)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297238" y="1738657"/>
            <a:ext cx="3891587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919183" y="1773826"/>
            <a:ext cx="4269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139327" y="1808996"/>
            <a:ext cx="404949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740188"/>
              </p:ext>
            </p:extLst>
          </p:nvPr>
        </p:nvGraphicFramePr>
        <p:xfrm>
          <a:off x="2067535" y="2739332"/>
          <a:ext cx="2167128" cy="170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UIS SURABAYA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pSp>
        <p:nvGrpSpPr>
          <p:cNvPr id="77" name="Group 76"/>
          <p:cNvGrpSpPr/>
          <p:nvPr/>
        </p:nvGrpSpPr>
        <p:grpSpPr>
          <a:xfrm>
            <a:off x="8593368" y="4735749"/>
            <a:ext cx="2669580" cy="1665051"/>
            <a:chOff x="7019543" y="4735749"/>
            <a:chExt cx="2906973" cy="1665051"/>
          </a:xfrm>
        </p:grpSpPr>
        <p:sp>
          <p:nvSpPr>
            <p:cNvPr id="78" name="Rectangle 77"/>
            <p:cNvSpPr/>
            <p:nvPr/>
          </p:nvSpPr>
          <p:spPr>
            <a:xfrm>
              <a:off x="7019543" y="4788503"/>
              <a:ext cx="2871803" cy="1612297"/>
            </a:xfrm>
            <a:prstGeom prst="rect">
              <a:avLst/>
            </a:prstGeom>
            <a:pattFill prst="dkUpDiag">
              <a:fgClr>
                <a:srgbClr val="D1EBFF"/>
              </a:fgClr>
              <a:bgClr>
                <a:schemeClr val="bg1"/>
              </a:bgClr>
            </a:pattFill>
            <a:ln w="6350"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054713" y="4735749"/>
              <a:ext cx="2871803" cy="1612297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0" name="Table 79"/>
          <p:cNvGraphicFramePr>
            <a:graphicFrameLocks noGrp="1"/>
          </p:cNvGraphicFramePr>
          <p:nvPr>
            <p:extLst/>
          </p:nvPr>
        </p:nvGraphicFramePr>
        <p:xfrm>
          <a:off x="8941544" y="4933310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&gt;=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or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SSI and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CSI Index Region &lt; Target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8941544" y="5671862"/>
          <a:ext cx="210312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4320"/>
                <a:gridCol w="1828800"/>
              </a:tblGrid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&gt;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Score &lt;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/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b="1" smtClean="0">
                          <a:solidFill>
                            <a:schemeClr val="tx1"/>
                          </a:solidFill>
                        </a:rPr>
                        <a:t>Index Score</a:t>
                      </a:r>
                      <a:r>
                        <a:rPr lang="en-GB" sz="900" b="1" baseline="0" smtClean="0">
                          <a:solidFill>
                            <a:schemeClr val="tx1"/>
                          </a:solidFill>
                        </a:rPr>
                        <a:t> = previous month</a:t>
                      </a:r>
                      <a:endParaRPr lang="en-US" sz="900" b="1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9144" marB="914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2" name="Isosceles Triangle 81"/>
          <p:cNvSpPr/>
          <p:nvPr/>
        </p:nvSpPr>
        <p:spPr>
          <a:xfrm>
            <a:off x="9010124" y="5694722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 rot="10800000">
            <a:off x="9010125" y="5877602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010124" y="6106202"/>
            <a:ext cx="137160" cy="45720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607602"/>
              </p:ext>
            </p:extLst>
          </p:nvPr>
        </p:nvGraphicFramePr>
        <p:xfrm>
          <a:off x="9864734" y="949014"/>
          <a:ext cx="1828800" cy="594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685800"/>
              </a:tblGrid>
              <a:tr h="2286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940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Table 85"/>
          <p:cNvGraphicFramePr>
            <a:graphicFrameLocks noGrp="1"/>
          </p:cNvGraphicFramePr>
          <p:nvPr>
            <p:extLst/>
          </p:nvPr>
        </p:nvGraphicFramePr>
        <p:xfrm>
          <a:off x="8239734" y="1195198"/>
          <a:ext cx="1508760" cy="371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000"/>
                <a:gridCol w="365760"/>
              </a:tblGrid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SSI Target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930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CSI Target</a:t>
                      </a:r>
                      <a:r>
                        <a:rPr lang="en-GB" sz="1100" b="0" i="1" baseline="0" smtClean="0">
                          <a:solidFill>
                            <a:srgbClr val="C00000"/>
                          </a:solidFill>
                        </a:rPr>
                        <a:t> :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0" i="1" smtClean="0">
                          <a:solidFill>
                            <a:srgbClr val="C00000"/>
                          </a:solidFill>
                        </a:rPr>
                        <a:t>880</a:t>
                      </a:r>
                      <a:endParaRPr lang="en-US" sz="1100" b="0" i="1">
                        <a:solidFill>
                          <a:srgbClr val="C00000"/>
                        </a:solidFill>
                      </a:endParaRPr>
                    </a:p>
                  </a:txBody>
                  <a:tcPr marL="45720" marR="45720" marT="9144" marB="914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7" name="Isosceles Triangle 86"/>
          <p:cNvSpPr/>
          <p:nvPr/>
        </p:nvSpPr>
        <p:spPr>
          <a:xfrm rot="10800000">
            <a:off x="11784827" y="1201998"/>
            <a:ext cx="137160" cy="13716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>
            <a:off x="11784827" y="1387926"/>
            <a:ext cx="137160" cy="13716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71712"/>
              </p:ext>
            </p:extLst>
          </p:nvPr>
        </p:nvGraphicFramePr>
        <p:xfrm>
          <a:off x="3228119" y="5007746"/>
          <a:ext cx="2167128" cy="7223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SB YOGYAKARTA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80423"/>
              </p:ext>
            </p:extLst>
          </p:nvPr>
        </p:nvGraphicFramePr>
        <p:xfrm>
          <a:off x="5716343" y="1411693"/>
          <a:ext cx="2167128" cy="17099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KALIMANTAN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997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Table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17911"/>
              </p:ext>
            </p:extLst>
          </p:nvPr>
        </p:nvGraphicFramePr>
        <p:xfrm>
          <a:off x="6252673" y="4251608"/>
          <a:ext cx="2167128" cy="1216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/>
                <a:gridCol w="484632"/>
                <a:gridCol w="310896"/>
                <a:gridCol w="457200"/>
              </a:tblGrid>
              <a:tr h="228600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BALI LOMBOK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1EE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CSA #34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RESULT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00000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4F6F9"/>
                    </a:solidFill>
                  </a:tcPr>
                </a:tc>
              </a:tr>
              <a:tr h="16459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884</a:t>
                      </a: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4F6F9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6F9"/>
                    </a:solidFill>
                  </a:tcPr>
                </a:tc>
              </a:tr>
            </a:tbl>
          </a:graphicData>
        </a:graphic>
      </p:graphicFrame>
      <p:sp>
        <p:nvSpPr>
          <p:cNvPr id="94" name="Isosceles Triangle 93"/>
          <p:cNvSpPr/>
          <p:nvPr/>
        </p:nvSpPr>
        <p:spPr>
          <a:xfrm rot="10800000">
            <a:off x="3500677" y="3169055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>
            <a:off x="3500677" y="333364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 rot="10800000">
            <a:off x="3500677" y="366283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/>
          <p:cNvSpPr/>
          <p:nvPr/>
        </p:nvSpPr>
        <p:spPr>
          <a:xfrm rot="10800000">
            <a:off x="3500677" y="3827423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500677" y="4191775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 rot="10800000">
            <a:off x="3500677" y="4321199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/>
          <p:cNvSpPr/>
          <p:nvPr/>
        </p:nvSpPr>
        <p:spPr>
          <a:xfrm rot="10800000">
            <a:off x="7149485" y="1839080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 rot="10800000">
            <a:off x="7149485" y="200367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149485" y="2368024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Isosceles Triangle 102"/>
          <p:cNvSpPr/>
          <p:nvPr/>
        </p:nvSpPr>
        <p:spPr>
          <a:xfrm>
            <a:off x="7149485" y="249744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rot="10800000">
            <a:off x="7149485" y="2826632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/>
          <p:cNvSpPr/>
          <p:nvPr/>
        </p:nvSpPr>
        <p:spPr>
          <a:xfrm rot="10800000">
            <a:off x="7149485" y="2991224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685815" y="4708973"/>
            <a:ext cx="91440" cy="27432"/>
          </a:xfrm>
          <a:prstGeom prst="rect">
            <a:avLst/>
          </a:prstGeom>
          <a:solidFill>
            <a:srgbClr val="FFC000"/>
          </a:solidFill>
          <a:ln w="6350">
            <a:solidFill>
              <a:srgbClr val="FFD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/>
          <p:cNvSpPr/>
          <p:nvPr/>
        </p:nvSpPr>
        <p:spPr>
          <a:xfrm>
            <a:off x="7685815" y="4838397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/>
          <p:cNvSpPr/>
          <p:nvPr/>
        </p:nvSpPr>
        <p:spPr>
          <a:xfrm rot="10800000">
            <a:off x="7685815" y="5167581"/>
            <a:ext cx="91440" cy="91440"/>
          </a:xfrm>
          <a:prstGeom prst="triangle">
            <a:avLst/>
          </a:prstGeom>
          <a:solidFill>
            <a:srgbClr val="FF33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/>
          <p:cNvSpPr/>
          <p:nvPr/>
        </p:nvSpPr>
        <p:spPr>
          <a:xfrm>
            <a:off x="7685815" y="5332173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109"/>
          <p:cNvSpPr/>
          <p:nvPr/>
        </p:nvSpPr>
        <p:spPr>
          <a:xfrm>
            <a:off x="4661261" y="5432876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Isosceles Triangle 110"/>
          <p:cNvSpPr/>
          <p:nvPr/>
        </p:nvSpPr>
        <p:spPr>
          <a:xfrm>
            <a:off x="4661261" y="5597468"/>
            <a:ext cx="91440" cy="91440"/>
          </a:xfrm>
          <a:prstGeom prst="triangle">
            <a:avLst/>
          </a:prstGeom>
          <a:solidFill>
            <a:srgbClr val="00C400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2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Executive Summary – SSI CSI National (May 2020)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C12B6F3-9948-4B1E-9D1E-A5EB835AA89F}"/>
              </a:ext>
            </a:extLst>
          </p:cNvPr>
          <p:cNvSpPr/>
          <p:nvPr/>
        </p:nvSpPr>
        <p:spPr>
          <a:xfrm>
            <a:off x="545123" y="747350"/>
            <a:ext cx="297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1. SSI NISSAN INDEX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A61A5C8-DE33-4CBC-9ECB-52B616490142}"/>
              </a:ext>
            </a:extLst>
          </p:cNvPr>
          <p:cNvSpPr/>
          <p:nvPr/>
        </p:nvSpPr>
        <p:spPr>
          <a:xfrm>
            <a:off x="545121" y="1085904"/>
            <a:ext cx="512064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Overall the results of Nissan's SSI satisfaction in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May 2020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are good,  compared to the SSI target of 930 and in </a:t>
            </a:r>
            <a:r>
              <a:rPr lang="en-GB" sz="13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May 2020 </a:t>
            </a: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is 947</a:t>
            </a:r>
            <a:endParaRPr lang="en-US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sz="13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300" dirty="0">
                <a:solidFill>
                  <a:srgbClr val="000000"/>
                </a:solidFill>
                <a:latin typeface="Calibri" panose="020F0502020204030204" pitchFamily="34" charset="0"/>
              </a:rPr>
              <a:t>The factors that make a good score of SSI:</a:t>
            </a: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E0D338E-1A58-4947-87FD-70E7F2E494F0}"/>
              </a:ext>
            </a:extLst>
          </p:cNvPr>
          <p:cNvSpPr/>
          <p:nvPr/>
        </p:nvSpPr>
        <p:spPr>
          <a:xfrm>
            <a:off x="6428519" y="747350"/>
            <a:ext cx="2971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2. CSI TOTAL INDEX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6B7E17C-69A2-4C4F-A7F6-AD35374AFCB5}"/>
              </a:ext>
            </a:extLst>
          </p:cNvPr>
          <p:cNvSpPr/>
          <p:nvPr/>
        </p:nvSpPr>
        <p:spPr>
          <a:xfrm>
            <a:off x="6428517" y="1085905"/>
            <a:ext cx="512064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sz="1300">
                <a:solidFill>
                  <a:srgbClr val="000000"/>
                </a:solidFill>
                <a:latin typeface="Calibri" panose="020F0502020204030204" pitchFamily="34" charset="0"/>
              </a:rPr>
              <a:t>Having the same trend with SSI Nissan, overall satisfaction of CSI is above the target score (+4pts; 880 to 884</a:t>
            </a:r>
            <a:r>
              <a:rPr lang="en-GB" sz="130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30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300">
                <a:solidFill>
                  <a:srgbClr val="000000"/>
                </a:solidFill>
                <a:latin typeface="Calibri" panose="020F0502020204030204" pitchFamily="34" charset="0"/>
              </a:rPr>
              <a:t>The factors that make a good score of CSI:</a:t>
            </a: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590BD06-C3FA-4A08-9D30-26EC7737084A}"/>
              </a:ext>
            </a:extLst>
          </p:cNvPr>
          <p:cNvSpPr/>
          <p:nvPr/>
        </p:nvSpPr>
        <p:spPr>
          <a:xfrm>
            <a:off x="545123" y="5108202"/>
            <a:ext cx="2535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</a:rPr>
              <a:t>3. COMPLIANCE HIGHLIGHT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4E16F52-BD3F-4221-BA76-27B0221F4B66}"/>
              </a:ext>
            </a:extLst>
          </p:cNvPr>
          <p:cNvSpPr/>
          <p:nvPr/>
        </p:nvSpPr>
        <p:spPr>
          <a:xfrm>
            <a:off x="545121" y="5424322"/>
            <a:ext cx="5332413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7800" algn="just">
              <a:tabLst>
                <a:tab pos="177800" algn="l"/>
              </a:tabLst>
            </a:pPr>
            <a:r>
              <a:rPr lang="en-US" sz="14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SSI NISSAN</a:t>
            </a:r>
          </a:p>
          <a:p>
            <a:pPr indent="177800" algn="just">
              <a:tabLst>
                <a:tab pos="177800" algn="l"/>
              </a:tabLst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</a:rPr>
              <a:t>Low compliance still happened on:</a:t>
            </a:r>
          </a:p>
          <a:p>
            <a:pPr marL="393700" indent="-225425" algn="just"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lang="en-GB" sz="1300">
                <a:solidFill>
                  <a:srgbClr val="000000"/>
                </a:solidFill>
                <a:latin typeface="Calibri" panose="020F0502020204030204" pitchFamily="34" charset="0"/>
              </a:rPr>
              <a:t>Nissan users are not quite satisfied with the service provided because they are not contacted by sales after the vehicle is delivered</a:t>
            </a:r>
            <a:endParaRPr lang="en-US" sz="1300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CA4DC39E-871B-4C15-AA58-3D16D0522C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31984" y="2150089"/>
          <a:ext cx="4800600" cy="2743200"/>
        </p:xfrm>
        <a:graphic>
          <a:graphicData uri="http://schemas.openxmlformats.org/drawingml/2006/table">
            <a:tbl>
              <a:tblPr firstRow="1" bandRow="1"/>
              <a:tblGrid>
                <a:gridCol w="19659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34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Factors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100" dirty="0"/>
                        <a:t>Touch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Dealership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Personnel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Overall Dealership Personnel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(9.70)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Delivery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Process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Condition of your vehicle</a:t>
                      </a:r>
                    </a:p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(9.67)</a:t>
                      </a:r>
                      <a:endParaRPr kumimoji="1" lang="en-GB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Sales Initiation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Thoroughness of Salesperson to follow up on your enquiries/requests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(9.64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)</a:t>
                      </a:r>
                      <a:endParaRPr kumimoji="1" lang="en-US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Deal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 of coming to agreement on a final deal</a:t>
                      </a:r>
                    </a:p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(9.58)</a:t>
                      </a:r>
                      <a:endParaRPr kumimoji="1" lang="en-GB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796733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Dealership 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Facility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 of looking at models on display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id-ID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9.50</a:t>
                      </a:r>
                      <a:r>
                        <a:rPr kumimoji="1" lang="id-ID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3189764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Paperwork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of </a:t>
                      </a:r>
                      <a:r>
                        <a:rPr kumimoji="1" lang="en-US" sz="105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paperworks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attributes had a same score (9.48</a:t>
                      </a: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445430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A85FF00-ADD7-4AF7-8833-2C70F5B3E565}"/>
              </a:ext>
            </a:extLst>
          </p:cNvPr>
          <p:cNvSpPr/>
          <p:nvPr/>
        </p:nvSpPr>
        <p:spPr>
          <a:xfrm>
            <a:off x="6428517" y="5424322"/>
            <a:ext cx="5332413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77800">
              <a:tabLst>
                <a:tab pos="177800" algn="l"/>
              </a:tabLst>
            </a:pPr>
            <a:r>
              <a:rPr lang="en-US" sz="14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CSI TOTAL</a:t>
            </a:r>
          </a:p>
          <a:p>
            <a:pPr marL="171450" lvl="1" algn="just">
              <a:spcBef>
                <a:spcPts val="200"/>
              </a:spcBef>
            </a:pPr>
            <a:r>
              <a:rPr lang="en-GB" sz="1300">
                <a:solidFill>
                  <a:srgbClr val="000000"/>
                </a:solidFill>
                <a:latin typeface="Calibri" panose="020F0502020204030204" pitchFamily="34" charset="0"/>
              </a:rPr>
              <a:t>Need to take action on “Vehicle washed and vacuumed after service” and “Service Advisor tell the reason of delay in service time”</a:t>
            </a:r>
            <a:endParaRPr lang="en-US" sz="13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="" xmlns:a16="http://schemas.microsoft.com/office/drawing/2014/main" id="{CA92E677-0B11-4E10-970E-FE620A2C08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15380" y="2150089"/>
          <a:ext cx="4800600" cy="2331720"/>
        </p:xfrm>
        <a:graphic>
          <a:graphicData uri="http://schemas.openxmlformats.org/drawingml/2006/table">
            <a:tbl>
              <a:tblPr firstRow="1" bandRow="1"/>
              <a:tblGrid>
                <a:gridCol w="19659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346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100" b="1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kumimoji="1" lang="en-US" sz="1100" b="1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Touch Points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Quality (+0.05pts)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Satisfaction with the quality of work performed on your vehicle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05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(8.96)</a:t>
                      </a:r>
                      <a:endParaRPr kumimoji="1" lang="en-GB" sz="105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1F497D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Vehicle Pickup (+0.05pts)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Satisfaction with vehicle pick-up process from Dealer</a:t>
                      </a:r>
                      <a:r>
                        <a:rPr kumimoji="1" lang="en-GB" sz="105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GB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(9.02)</a:t>
                      </a:r>
                      <a:endParaRPr kumimoji="1" lang="en-GB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Initiation (+0.03pts)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Flexibility to accommodate schedule </a:t>
                      </a:r>
                    </a:p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(8.96)</a:t>
                      </a:r>
                      <a:endParaRPr kumimoji="1" lang="en-US" sz="105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Advisor (+0.03pts)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Courtesy of Service Advisor</a:t>
                      </a:r>
                      <a:r>
                        <a:rPr lang="en-US" sz="1050" b="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(9.20)</a:t>
                      </a:r>
                      <a:endParaRPr lang="en-US" sz="1050" b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3796733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Facility (+0.03pts)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B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2428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Cleanliness of dealership</a:t>
                      </a:r>
                      <a:r>
                        <a:rPr lang="en-US" sz="1050" b="0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50" b="0" dirty="0" smtClean="0">
                          <a:latin typeface="Calibri" panose="020F0502020204030204" pitchFamily="34" charset="0"/>
                        </a:rPr>
                        <a:t>(8.87)</a:t>
                      </a:r>
                      <a:endParaRPr lang="en-US" sz="1050" b="0" dirty="0">
                        <a:latin typeface="Calibri" panose="020F050202020403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1F497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B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45430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6094412" y="975947"/>
            <a:ext cx="0" cy="3930161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17A6AC1-2CF3-4771-BBC5-C9B8D49CE82A}"/>
              </a:ext>
            </a:extLst>
          </p:cNvPr>
          <p:cNvCxnSpPr/>
          <p:nvPr/>
        </p:nvCxnSpPr>
        <p:spPr>
          <a:xfrm>
            <a:off x="335451" y="5029203"/>
            <a:ext cx="11517923" cy="0"/>
          </a:xfrm>
          <a:prstGeom prst="line">
            <a:avLst/>
          </a:prstGeom>
          <a:noFill/>
          <a:ln w="12700">
            <a:solidFill>
              <a:srgbClr val="BCBE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983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mtClean="0"/>
              <a:t>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A912-3543-4EFC-80B8-79B15DE59D0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94280" y="2967338"/>
            <a:ext cx="780027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5400" b="1" smtClean="0"/>
              <a:t>OVERALL INDEX </a:t>
            </a:r>
            <a:r>
              <a:rPr lang="en-GB" sz="5400" smtClean="0"/>
              <a:t>NATIONAL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9764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0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1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2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3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4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Ipsos">
    <a:dk1>
      <a:srgbClr val="1F497D"/>
    </a:dk1>
    <a:lt1>
      <a:srgbClr val="FFFFFF"/>
    </a:lt1>
    <a:dk2>
      <a:srgbClr val="58595B"/>
    </a:dk2>
    <a:lt2>
      <a:srgbClr val="BCBEC0"/>
    </a:lt2>
    <a:accent1>
      <a:srgbClr val="008E94"/>
    </a:accent1>
    <a:accent2>
      <a:srgbClr val="FBB040"/>
    </a:accent2>
    <a:accent3>
      <a:srgbClr val="ED6737"/>
    </a:accent3>
    <a:accent4>
      <a:srgbClr val="A8CCDD"/>
    </a:accent4>
    <a:accent5>
      <a:srgbClr val="A1C46B"/>
    </a:accent5>
    <a:accent6>
      <a:srgbClr val="281051"/>
    </a:accent6>
    <a:hlink>
      <a:srgbClr val="B4321E"/>
    </a:hlink>
    <a:folHlink>
      <a:srgbClr val="993366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TemplafySlideFormConfiguration><![CDATA[{"formFields":[],"formDataEntries":[]}]]></TemplafySlideFormConfiguration>
</file>

<file path=customXml/item2.xml><?xml version="1.0" encoding="utf-8"?>
<TemplafySlideTemplateConfiguration><![CDATA[{"documentContentValidatorConfiguration":{"enableDocumentContentValidator":false,"documentContentValidatorVersion":0},"elementsMetadata":[],"slideId":"637197080900659115","enableDocumentContentUpdater":true,"version":"1.4"}]]></TemplafySlideTemplateConfiguration>
</file>

<file path=customXml/itemProps1.xml><?xml version="1.0" encoding="utf-8"?>
<ds:datastoreItem xmlns:ds="http://schemas.openxmlformats.org/officeDocument/2006/customXml" ds:itemID="{DC9C5E55-D2AE-4A50-8CA8-8402303AE2A8}">
  <ds:schemaRefs/>
</ds:datastoreItem>
</file>

<file path=customXml/itemProps2.xml><?xml version="1.0" encoding="utf-8"?>
<ds:datastoreItem xmlns:ds="http://schemas.openxmlformats.org/officeDocument/2006/customXml" ds:itemID="{3409A7D8-1463-42FF-96AF-322411D47E5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13214</TotalTime>
  <Words>6744</Words>
  <Application>Microsoft Office PowerPoint</Application>
  <PresentationFormat>Custom</PresentationFormat>
  <Paragraphs>3772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ＭＳ Ｐゴシック</vt:lpstr>
      <vt:lpstr>宋体</vt:lpstr>
      <vt:lpstr>Arial</vt:lpstr>
      <vt:lpstr>Calibri</vt:lpstr>
      <vt:lpstr>Calibri Light</vt:lpstr>
      <vt:lpstr>Montserrat</vt:lpstr>
      <vt:lpstr>Nissan Brand Bold</vt:lpstr>
      <vt:lpstr>Segoe UI</vt:lpstr>
      <vt:lpstr>Segoe UI Light</vt:lpstr>
      <vt:lpstr>Verdana</vt:lpstr>
      <vt:lpstr>Wingdings</vt:lpstr>
      <vt:lpstr>1_Custom Design</vt:lpstr>
      <vt:lpstr>2_Custom Design</vt:lpstr>
      <vt:lpstr>3_Custom Design</vt:lpstr>
      <vt:lpstr>PowerPoint Presentation</vt:lpstr>
      <vt:lpstr> </vt:lpstr>
      <vt:lpstr>SSI CSI by Area – April 2020</vt:lpstr>
      <vt:lpstr>SSI CSI by Area – May 2020</vt:lpstr>
      <vt:lpstr>SSI CSI by Area – May 2020 – CSA (1/3)</vt:lpstr>
      <vt:lpstr>SSI CSI by Area – May 2020 – CSA (2/3)</vt:lpstr>
      <vt:lpstr>SSI CSI by Area – May 2020 – CSA (3/3)</vt:lpstr>
      <vt:lpstr>Executive Summary – SSI CSI National (May 2020)</vt:lpstr>
      <vt:lpstr> </vt:lpstr>
      <vt:lpstr>CSI &amp; SSI Trend – National Nissan</vt:lpstr>
      <vt:lpstr>Hot Alert – CSI Nissan Datsun National (1/2)</vt:lpstr>
      <vt:lpstr>Hot Alert – SSI Nissan National</vt:lpstr>
      <vt:lpstr> </vt:lpstr>
      <vt:lpstr>Factor Comparison – SSI &amp; CSI Nissan (National)</vt:lpstr>
      <vt:lpstr> </vt:lpstr>
      <vt:lpstr> </vt:lpstr>
      <vt:lpstr>SSI Nissan Score &amp; Compliance Trend – National (1/5)</vt:lpstr>
      <vt:lpstr>SSI Nissan Score &amp; Compliance Trend – National (2/5)</vt:lpstr>
      <vt:lpstr>SSI Nissan Score &amp; Compliance Trend – National (3/5)</vt:lpstr>
      <vt:lpstr>SSI Nissan Score &amp; Compliance Trend – National (4/5)</vt:lpstr>
      <vt:lpstr>SSI Nissan Score &amp; Compliance Trend – National (5/5)</vt:lpstr>
      <vt:lpstr>Follow-up after Vehicle Delivery – SSI Nissan</vt:lpstr>
      <vt:lpstr> </vt:lpstr>
      <vt:lpstr>CSI Nissan Datsun Score &amp; Compliance Trend – National (1/4)</vt:lpstr>
      <vt:lpstr>CSI Nissan Datsun Score &amp; Compliance Trend – National (2/4)</vt:lpstr>
      <vt:lpstr>CSI Nissan Datsun Score &amp; Compliance Trend – National (3/4)</vt:lpstr>
      <vt:lpstr>CSI Nissan Datsun Score &amp; Compliance Trend – National (4/4)</vt:lpstr>
      <vt:lpstr>Follow-up after Vehicle Delivery – CSI Nissan Datsun</vt:lpstr>
      <vt:lpstr> </vt:lpstr>
      <vt:lpstr>Rank Area Dealer by Dealer (National) (1/5)</vt:lpstr>
      <vt:lpstr>Rank Area Dealer by Dealer (National) (2/5)</vt:lpstr>
      <vt:lpstr>Rank Area Dealer by Dealer (National) (3/5)</vt:lpstr>
      <vt:lpstr>Rank Area Dealer by Dealer (National) (4/5)</vt:lpstr>
      <vt:lpstr>Rank Area Dealer by Dealer (National) (5/5)</vt:lpstr>
      <vt:lpstr>Customer Service Area Ranking – May 2020 (1/2)</vt:lpstr>
      <vt:lpstr>Customer Service Area Ranking – May 2020 (2/2)</vt:lpstr>
      <vt:lpstr> </vt:lpstr>
      <vt:lpstr>CSI &amp; SSI Trend – SUMATERA (May 2020)</vt:lpstr>
      <vt:lpstr>CSI &amp; SSI Trend – JABODETABEK (May 2020)</vt:lpstr>
      <vt:lpstr>CSI &amp; SSI Trend – WEST JAVA (May 2020)</vt:lpstr>
      <vt:lpstr>CSI &amp; SSI Trend – CENTRAL JAVA (May 2020)</vt:lpstr>
      <vt:lpstr>CSI &amp; SSI Trend – EAST JAVA (May 2020)</vt:lpstr>
      <vt:lpstr>CSI &amp; SSI Trend – BALI LOMBOK (May 2020)</vt:lpstr>
      <vt:lpstr>CSI &amp; SSI Trend – KALIMANTAN (May 2020)</vt:lpstr>
      <vt:lpstr>CSI &amp; SSI Trend – SULAWESI (May 2020)</vt:lpstr>
      <vt:lpstr> </vt:lpstr>
      <vt:lpstr>SSI &amp; CSI Achievement – Nissan Datsun</vt:lpstr>
      <vt:lpstr>SSI Nissan Achievement – May 2020</vt:lpstr>
      <vt:lpstr>CSI Nissan Datsun Achievement – May 2020</vt:lpstr>
      <vt:lpstr>Main Reason for Invalid Data of SSI Nissan</vt:lpstr>
      <vt:lpstr>Main Reason for Invalid Data of CSI Nissan</vt:lpstr>
      <vt:lpstr>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Syarif Amrulla</dc:creator>
  <cp:lastModifiedBy>Ambrosius Kenny Tjahyadi</cp:lastModifiedBy>
  <cp:revision>444</cp:revision>
  <dcterms:created xsi:type="dcterms:W3CDTF">2019-02-02T11:59:57Z</dcterms:created>
  <dcterms:modified xsi:type="dcterms:W3CDTF">2020-06-19T12:16:01Z</dcterms:modified>
</cp:coreProperties>
</file>